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326" r:id="rId3"/>
    <p:sldId id="327" r:id="rId4"/>
    <p:sldId id="328" r:id="rId5"/>
    <p:sldId id="332" r:id="rId6"/>
    <p:sldId id="337" r:id="rId7"/>
    <p:sldId id="338" r:id="rId8"/>
    <p:sldId id="340" r:id="rId9"/>
    <p:sldId id="341" r:id="rId10"/>
    <p:sldId id="342" r:id="rId11"/>
    <p:sldId id="349" r:id="rId12"/>
    <p:sldId id="344" r:id="rId13"/>
    <p:sldId id="345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2" descr="scifair_fro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525" y="-4763"/>
            <a:ext cx="9163050" cy="6867526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4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280"/>
              </a:spcBef>
              <a:spcAft>
                <a:spcPts val="0"/>
              </a:spcAft>
              <a:buSzPts val="1400"/>
              <a:buFont typeface="Noto Sans Symbols"/>
              <a:buNone/>
              <a:defRPr sz="1400" i="1"/>
            </a:lvl1pPr>
            <a:lvl2pPr lvl="1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dt" idx="10"/>
          </p:nvPr>
        </p:nvSpPr>
        <p:spPr>
          <a:xfrm>
            <a:off x="7086600" y="6248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ftr" idx="11"/>
          </p:nvPr>
        </p:nvSpPr>
        <p:spPr>
          <a:xfrm>
            <a:off x="3810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2209800" y="6248400"/>
            <a:ext cx="1219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51CCC-FAF3-4666-B2CC-EDE0394C4E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194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36FBC-E465-49BA-98C7-197B343FB0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12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0" y="2667000"/>
            <a:ext cx="44196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ctr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381000" algn="ctr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marL="1371600" lvl="2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4pPr>
            <a:lvl5pPr marL="2286000" lvl="4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2"/>
          </p:nvPr>
        </p:nvSpPr>
        <p:spPr>
          <a:xfrm>
            <a:off x="4572000" y="2667000"/>
            <a:ext cx="44196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ctr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381000" algn="ctr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marL="1371600" lvl="2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4pPr>
            <a:lvl5pPr marL="2286000" lvl="4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ctr"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ctr">
              <a:spcBef>
                <a:spcPts val="640"/>
              </a:spcBef>
              <a:spcAft>
                <a:spcPts val="0"/>
              </a:spcAft>
              <a:buSzPts val="3200"/>
              <a:buChar char="▪"/>
              <a:defRPr sz="3200"/>
            </a:lvl1pPr>
            <a:lvl2pPr marL="914400" lvl="1" indent="-406400" algn="ctr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2pPr>
            <a:lvl3pPr marL="1371600" lvl="2" indent="-381000" algn="ctr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3pPr>
            <a:lvl4pPr marL="1828800" lvl="3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4pPr>
            <a:lvl5pPr marL="2286000" lvl="4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marL="2743200" lvl="5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6pPr>
            <a:lvl7pPr marL="3200400" lvl="6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7pPr>
            <a:lvl8pPr marL="3657600" lvl="7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8pPr>
            <a:lvl9pPr marL="4114800" lvl="8" indent="-355600" algn="ctr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ctr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ctr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5F5F5F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5F5F5F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5F5F5F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ctr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ctr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 rot="5400000">
            <a:off x="2819400" y="-152400"/>
            <a:ext cx="3352800" cy="89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>
            <a:spLocks noGrp="1"/>
          </p:cNvSpPr>
          <p:nvPr>
            <p:ph type="title"/>
          </p:nvPr>
        </p:nvSpPr>
        <p:spPr>
          <a:xfrm rot="5400000">
            <a:off x="5410200" y="2286000"/>
            <a:ext cx="51816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body" idx="1"/>
          </p:nvPr>
        </p:nvSpPr>
        <p:spPr>
          <a:xfrm rot="5400000">
            <a:off x="762000" y="76200"/>
            <a:ext cx="5181600" cy="6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ct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scifair_INSIDE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9525" y="-4763"/>
            <a:ext cx="9163050" cy="686752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0" y="2667000"/>
            <a:ext cx="89916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ctr" rtl="0">
              <a:spcBef>
                <a:spcPts val="640"/>
              </a:spcBef>
              <a:spcAft>
                <a:spcPts val="0"/>
              </a:spcAft>
              <a:buClr>
                <a:srgbClr val="5F5F5F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36550" algn="ctr" rtl="0">
              <a:spcBef>
                <a:spcPts val="340"/>
              </a:spcBef>
              <a:spcAft>
                <a:spcPts val="0"/>
              </a:spcAft>
              <a:buClr>
                <a:srgbClr val="5F5F5F"/>
              </a:buClr>
              <a:buSzPts val="1700"/>
              <a:buFont typeface="Noto Sans Symbols"/>
              <a:buChar char="▪"/>
              <a:defRPr sz="17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30200" algn="ctr" rtl="0">
              <a:spcBef>
                <a:spcPts val="320"/>
              </a:spcBef>
              <a:spcAft>
                <a:spcPts val="0"/>
              </a:spcAft>
              <a:buClr>
                <a:srgbClr val="5F5F5F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23850" algn="ctr" rtl="0">
              <a:spcBef>
                <a:spcPts val="300"/>
              </a:spcBef>
              <a:spcAft>
                <a:spcPts val="0"/>
              </a:spcAft>
              <a:buClr>
                <a:srgbClr val="5F5F5F"/>
              </a:buClr>
              <a:buSzPts val="1500"/>
              <a:buFont typeface="Noto Sans Symbols"/>
              <a:buChar char="▪"/>
              <a:defRPr sz="15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ctr" rtl="0">
              <a:spcBef>
                <a:spcPts val="280"/>
              </a:spcBef>
              <a:spcAft>
                <a:spcPts val="0"/>
              </a:spcAft>
              <a:buClr>
                <a:srgbClr val="5F5F5F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17500" algn="ctr" rtl="0">
              <a:spcBef>
                <a:spcPts val="280"/>
              </a:spcBef>
              <a:spcAft>
                <a:spcPts val="0"/>
              </a:spcAft>
              <a:buClr>
                <a:srgbClr val="5F5F5F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17500" algn="ctr" rtl="0">
              <a:spcBef>
                <a:spcPts val="280"/>
              </a:spcBef>
              <a:spcAft>
                <a:spcPts val="0"/>
              </a:spcAft>
              <a:buClr>
                <a:srgbClr val="5F5F5F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17500" algn="ctr" rtl="0">
              <a:spcBef>
                <a:spcPts val="280"/>
              </a:spcBef>
              <a:spcAft>
                <a:spcPts val="0"/>
              </a:spcAft>
              <a:buClr>
                <a:srgbClr val="5F5F5F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17500" algn="ctr" rtl="0">
              <a:spcBef>
                <a:spcPts val="280"/>
              </a:spcBef>
              <a:spcAft>
                <a:spcPts val="0"/>
              </a:spcAft>
              <a:buClr>
                <a:srgbClr val="5F5F5F"/>
              </a:buClr>
              <a:buSzPts val="1400"/>
              <a:buFont typeface="Noto Sans Symbols"/>
              <a:buChar char="▪"/>
              <a:defRPr sz="1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6" name="Google Shape;16;p1"/>
          <p:cNvSpPr/>
          <p:nvPr/>
        </p:nvSpPr>
        <p:spPr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62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>
            <a:spLocks noGrp="1"/>
          </p:cNvSpPr>
          <p:nvPr>
            <p:ph type="ctrTitle"/>
          </p:nvPr>
        </p:nvSpPr>
        <p:spPr>
          <a:xfrm>
            <a:off x="698091" y="87722"/>
            <a:ext cx="7519219" cy="30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ru-RU" sz="6000" b="1" dirty="0" err="1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Органикалық</a:t>
            </a:r>
            <a:r>
              <a:rPr lang="ru-RU" sz="6000" b="1" dirty="0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химия</a:t>
            </a:r>
            <a:endParaRPr dirty="0"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"/>
          </p:nvPr>
        </p:nvSpPr>
        <p:spPr>
          <a:xfrm>
            <a:off x="0" y="3544888"/>
            <a:ext cx="869171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SzPts val="3600"/>
            </a:pPr>
            <a:r>
              <a:rPr lang="ru-RU" sz="3600" b="1" i="0" dirty="0" smtClean="0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Дәріс-2. </a:t>
            </a:r>
            <a:r>
              <a:rPr lang="kk-KZ" sz="3200" b="1" dirty="0">
                <a:solidFill>
                  <a:schemeClr val="bg2"/>
                </a:solidFill>
                <a:latin typeface="+mj-lt"/>
              </a:rPr>
              <a:t>Қаныққан көмірсутектер (алкандар), құрылысы, конформациясы. Синтездеу әдістері мен қасиеттері. Радикалдық орын басу реакциялары.</a:t>
            </a:r>
            <a:endParaRPr sz="3200" b="1" dirty="0">
              <a:solidFill>
                <a:schemeClr val="bg2"/>
              </a:solidFill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3132930" y="1172729"/>
            <a:ext cx="5191125" cy="4159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2. </a:t>
            </a:r>
            <a:r>
              <a:rPr lang="ru-RU" sz="3600" kern="10" dirty="0" err="1">
                <a:solidFill>
                  <a:srgbClr val="0000FF"/>
                </a:solidFill>
                <a:cs typeface="Times New Roman" panose="02020603050405020304" pitchFamily="18" charset="0"/>
              </a:rPr>
              <a:t>Изомерлену</a:t>
            </a:r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ru-RU" sz="3600" kern="10" dirty="0" err="1">
                <a:solidFill>
                  <a:srgbClr val="0000FF"/>
                </a:solidFill>
                <a:cs typeface="Times New Roman" panose="02020603050405020304" pitchFamily="18" charset="0"/>
              </a:rPr>
              <a:t>реакциясы</a:t>
            </a:r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02455" y="1785862"/>
            <a:ext cx="307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         </a:t>
            </a:r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2        </a:t>
            </a:r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2        </a:t>
            </a:r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2        </a:t>
            </a:r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075530" y="195254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685130" y="195254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294730" y="195254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904330" y="195254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3590130" y="1952549"/>
            <a:ext cx="914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437730" y="1723949"/>
            <a:ext cx="10318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000">
                <a:solidFill>
                  <a:srgbClr val="09090D"/>
                </a:solidFill>
              </a:rPr>
              <a:t>   </a:t>
            </a:r>
            <a:r>
              <a:rPr kumimoji="1" lang="en-US" altLang="ru-RU" sz="1000">
                <a:solidFill>
                  <a:srgbClr val="09090D"/>
                </a:solidFill>
              </a:rPr>
              <a:t>t</a:t>
            </a:r>
            <a:r>
              <a:rPr kumimoji="1" lang="ru-RU" altLang="ru-RU" sz="1000">
                <a:solidFill>
                  <a:srgbClr val="09090D"/>
                </a:solidFill>
              </a:rPr>
              <a:t>, катализатор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4564855" y="1785862"/>
            <a:ext cx="2273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       </a:t>
            </a:r>
            <a:r>
              <a:rPr kumimoji="1" lang="ru-RU" altLang="ru-RU" b="1">
                <a:solidFill>
                  <a:srgbClr val="09090D"/>
                </a:solidFill>
              </a:rPr>
              <a:t>СН    СН</a:t>
            </a:r>
            <a:r>
              <a:rPr kumimoji="1" lang="ru-RU" altLang="ru-RU" sz="1000" b="1">
                <a:solidFill>
                  <a:srgbClr val="09090D"/>
                </a:solidFill>
              </a:rPr>
              <a:t>2        </a:t>
            </a:r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174455" y="2225599"/>
            <a:ext cx="552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5037930" y="1952549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>
            <a:off x="5571330" y="1952549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>
            <a:off x="6180930" y="1952549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39" name="Line 16"/>
          <p:cNvSpPr>
            <a:spLocks noChangeShapeType="1"/>
          </p:cNvSpPr>
          <p:nvPr/>
        </p:nvSpPr>
        <p:spPr bwMode="auto">
          <a:xfrm>
            <a:off x="5418930" y="2104949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40" name="WordArt 17"/>
          <p:cNvSpPr>
            <a:spLocks noChangeArrowheads="1" noChangeShapeType="1" noTextEdit="1"/>
          </p:cNvSpPr>
          <p:nvPr/>
        </p:nvSpPr>
        <p:spPr bwMode="auto">
          <a:xfrm>
            <a:off x="2904330" y="2959255"/>
            <a:ext cx="5362575" cy="45538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3.Су </a:t>
            </a:r>
            <a:r>
              <a:rPr lang="ru-RU" sz="3600" kern="10" dirty="0" err="1">
                <a:solidFill>
                  <a:srgbClr val="0000FF"/>
                </a:solidFill>
                <a:cs typeface="Times New Roman" panose="02020603050405020304" pitchFamily="18" charset="0"/>
              </a:rPr>
              <a:t>буында</a:t>
            </a:r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ru-RU" sz="3600" kern="10" dirty="0" err="1">
                <a:solidFill>
                  <a:srgbClr val="0000FF"/>
                </a:solidFill>
                <a:cs typeface="Times New Roman" panose="02020603050405020304" pitchFamily="18" charset="0"/>
              </a:rPr>
              <a:t>жүретін</a:t>
            </a:r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ru-RU" sz="3600" kern="10" dirty="0" err="1">
                <a:solidFill>
                  <a:srgbClr val="0000FF"/>
                </a:solidFill>
                <a:cs typeface="Times New Roman" panose="02020603050405020304" pitchFamily="18" charset="0"/>
              </a:rPr>
              <a:t>реакциялар</a:t>
            </a:r>
            <a:r>
              <a:rPr lang="ru-RU" sz="3600" kern="10" dirty="0">
                <a:solidFill>
                  <a:srgbClr val="0000FF"/>
                </a:solidFill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6641" name="Text Box 18"/>
          <p:cNvSpPr txBox="1">
            <a:spLocks noChangeArrowheads="1"/>
          </p:cNvSpPr>
          <p:nvPr/>
        </p:nvSpPr>
        <p:spPr bwMode="auto">
          <a:xfrm>
            <a:off x="650080" y="3516236"/>
            <a:ext cx="2689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4 </a:t>
            </a:r>
            <a:r>
              <a:rPr kumimoji="1" lang="ru-RU" altLang="ru-RU" b="1">
                <a:solidFill>
                  <a:srgbClr val="09090D"/>
                </a:solidFill>
              </a:rPr>
              <a:t>+ 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ru-RU" altLang="ru-RU" b="1">
                <a:solidFill>
                  <a:srgbClr val="09090D"/>
                </a:solidFill>
              </a:rPr>
              <a:t>О              СО + 3Н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</a:p>
        </p:txBody>
      </p:sp>
      <p:sp>
        <p:nvSpPr>
          <p:cNvPr id="26642" name="Line 19"/>
          <p:cNvSpPr>
            <a:spLocks noChangeShapeType="1"/>
          </p:cNvSpPr>
          <p:nvPr/>
        </p:nvSpPr>
        <p:spPr bwMode="auto">
          <a:xfrm>
            <a:off x="1732755" y="3682923"/>
            <a:ext cx="533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43" name="Text Box 20"/>
          <p:cNvSpPr txBox="1">
            <a:spLocks noChangeArrowheads="1"/>
          </p:cNvSpPr>
          <p:nvPr/>
        </p:nvSpPr>
        <p:spPr bwMode="auto">
          <a:xfrm>
            <a:off x="1732755" y="3454323"/>
            <a:ext cx="5095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000">
                <a:solidFill>
                  <a:srgbClr val="09090D"/>
                </a:solidFill>
              </a:rPr>
              <a:t>800</a:t>
            </a:r>
            <a:r>
              <a:rPr kumimoji="1" lang="ru-RU" altLang="ru-RU" sz="1000">
                <a:solidFill>
                  <a:srgbClr val="09090D"/>
                </a:solidFill>
                <a:cs typeface="Times New Roman" panose="02020603050405020304" pitchFamily="18" charset="0"/>
              </a:rPr>
              <a:t>°</a:t>
            </a:r>
            <a:r>
              <a:rPr kumimoji="1" lang="ru-RU" altLang="ru-RU" sz="1000">
                <a:solidFill>
                  <a:srgbClr val="09090D"/>
                </a:solidFill>
              </a:rPr>
              <a:t>С</a:t>
            </a:r>
          </a:p>
        </p:txBody>
      </p:sp>
      <p:sp>
        <p:nvSpPr>
          <p:cNvPr id="26644" name="AutoShape 22"/>
          <p:cNvSpPr>
            <a:spLocks/>
          </p:cNvSpPr>
          <p:nvPr/>
        </p:nvSpPr>
        <p:spPr bwMode="auto">
          <a:xfrm rot="5400000">
            <a:off x="2685255" y="3340023"/>
            <a:ext cx="152400" cy="990600"/>
          </a:xfrm>
          <a:prstGeom prst="rightBrace">
            <a:avLst>
              <a:gd name="adj1" fmla="val 54167"/>
              <a:gd name="adj2" fmla="val 50000"/>
            </a:avLst>
          </a:prstGeom>
          <a:noFill/>
          <a:ln w="9525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6645" name="Text Box 23"/>
          <p:cNvSpPr txBox="1">
            <a:spLocks noChangeArrowheads="1"/>
          </p:cNvSpPr>
          <p:nvPr/>
        </p:nvSpPr>
        <p:spPr bwMode="auto">
          <a:xfrm>
            <a:off x="2250280" y="377341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200">
                <a:solidFill>
                  <a:srgbClr val="09090D"/>
                </a:solidFill>
              </a:rPr>
              <a:t>  </a:t>
            </a:r>
            <a:r>
              <a:rPr kumimoji="1" lang="ru-RU" altLang="ru-RU" sz="2000">
                <a:solidFill>
                  <a:srgbClr val="09090D"/>
                </a:solidFill>
              </a:rPr>
              <a:t>синтез-газ</a:t>
            </a:r>
          </a:p>
        </p:txBody>
      </p:sp>
      <p:sp>
        <p:nvSpPr>
          <p:cNvPr id="26646" name="WordArt 26"/>
          <p:cNvSpPr>
            <a:spLocks noChangeArrowheads="1" noChangeShapeType="1" noTextEdit="1"/>
          </p:cNvSpPr>
          <p:nvPr/>
        </p:nvSpPr>
        <p:spPr bwMode="auto">
          <a:xfrm>
            <a:off x="3218656" y="4751900"/>
            <a:ext cx="4643437" cy="377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4. дегидрлену:</a:t>
            </a:r>
          </a:p>
        </p:txBody>
      </p:sp>
      <p:sp>
        <p:nvSpPr>
          <p:cNvPr id="26647" name="Text Box 27"/>
          <p:cNvSpPr txBox="1">
            <a:spLocks noChangeArrowheads="1"/>
          </p:cNvSpPr>
          <p:nvPr/>
        </p:nvSpPr>
        <p:spPr bwMode="auto">
          <a:xfrm>
            <a:off x="927893" y="5223387"/>
            <a:ext cx="3357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>
                <a:solidFill>
                  <a:srgbClr val="09090D"/>
                </a:solidFill>
              </a:rPr>
              <a:t> </a:t>
            </a:r>
            <a:r>
              <a:rPr kumimoji="1" lang="ru-RU" altLang="ru-RU" b="1">
                <a:solidFill>
                  <a:srgbClr val="09090D"/>
                </a:solidFill>
              </a:rPr>
              <a:t>2СН</a:t>
            </a:r>
            <a:r>
              <a:rPr kumimoji="1" lang="ru-RU" altLang="ru-RU" sz="1000" b="1">
                <a:solidFill>
                  <a:srgbClr val="09090D"/>
                </a:solidFill>
              </a:rPr>
              <a:t>4 </a:t>
            </a:r>
            <a:r>
              <a:rPr kumimoji="1" lang="ru-RU" altLang="ru-RU" b="1">
                <a:solidFill>
                  <a:srgbClr val="09090D"/>
                </a:solidFill>
              </a:rPr>
              <a:t>        Н     С </a:t>
            </a:r>
            <a:r>
              <a:rPr kumimoji="1" lang="ru-RU" altLang="ru-RU" b="1">
                <a:solidFill>
                  <a:srgbClr val="09090D"/>
                </a:solidFill>
                <a:cs typeface="Times New Roman" panose="02020603050405020304" pitchFamily="18" charset="0"/>
              </a:rPr>
              <a:t>≡</a:t>
            </a:r>
            <a:r>
              <a:rPr kumimoji="1" lang="ru-RU" altLang="ru-RU" b="1">
                <a:solidFill>
                  <a:srgbClr val="09090D"/>
                </a:solidFill>
              </a:rPr>
              <a:t> С    Н + 3Н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en-US" altLang="ru-RU" sz="1000" b="1">
                <a:solidFill>
                  <a:srgbClr val="09090D"/>
                </a:solidFill>
              </a:rPr>
              <a:t>  </a:t>
            </a:r>
            <a:r>
              <a:rPr kumimoji="1" lang="en-US" altLang="ru-RU" b="1">
                <a:solidFill>
                  <a:srgbClr val="09090D"/>
                </a:solidFill>
              </a:rPr>
              <a:t>+ Q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48" name="Line 28"/>
          <p:cNvSpPr>
            <a:spLocks noChangeShapeType="1"/>
          </p:cNvSpPr>
          <p:nvPr/>
        </p:nvSpPr>
        <p:spPr bwMode="auto">
          <a:xfrm>
            <a:off x="2162968" y="5390075"/>
            <a:ext cx="152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49" name="Line 29"/>
          <p:cNvSpPr>
            <a:spLocks noChangeShapeType="1"/>
          </p:cNvSpPr>
          <p:nvPr/>
        </p:nvSpPr>
        <p:spPr bwMode="auto">
          <a:xfrm>
            <a:off x="2924968" y="5390075"/>
            <a:ext cx="152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50" name="Line 31"/>
          <p:cNvSpPr>
            <a:spLocks noChangeShapeType="1"/>
          </p:cNvSpPr>
          <p:nvPr/>
        </p:nvSpPr>
        <p:spPr bwMode="auto">
          <a:xfrm>
            <a:off x="1553368" y="5390075"/>
            <a:ext cx="3810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51" name="Text Box 32"/>
          <p:cNvSpPr txBox="1">
            <a:spLocks noChangeArrowheads="1"/>
          </p:cNvSpPr>
          <p:nvPr/>
        </p:nvSpPr>
        <p:spPr bwMode="auto">
          <a:xfrm>
            <a:off x="1461293" y="5147187"/>
            <a:ext cx="184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endParaRPr kumimoji="1" lang="kk-KZ" altLang="ru-RU" sz="1000">
              <a:solidFill>
                <a:srgbClr val="09090D"/>
              </a:solidFill>
            </a:endParaRPr>
          </a:p>
        </p:txBody>
      </p:sp>
      <p:sp>
        <p:nvSpPr>
          <p:cNvPr id="26652" name="Text Box 33"/>
          <p:cNvSpPr txBox="1">
            <a:spLocks noChangeArrowheads="1"/>
          </p:cNvSpPr>
          <p:nvPr/>
        </p:nvSpPr>
        <p:spPr bwMode="auto">
          <a:xfrm>
            <a:off x="1461293" y="5147187"/>
            <a:ext cx="5730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000">
                <a:solidFill>
                  <a:srgbClr val="09090D"/>
                </a:solidFill>
              </a:rPr>
              <a:t>1500</a:t>
            </a:r>
            <a:r>
              <a:rPr kumimoji="1" lang="ru-RU" altLang="ru-RU" sz="1000">
                <a:solidFill>
                  <a:srgbClr val="09090D"/>
                </a:solidFill>
                <a:cs typeface="Times New Roman" panose="02020603050405020304" pitchFamily="18" charset="0"/>
              </a:rPr>
              <a:t>°</a:t>
            </a:r>
            <a:r>
              <a:rPr kumimoji="1" lang="ru-RU" altLang="ru-RU" sz="1000">
                <a:solidFill>
                  <a:srgbClr val="09090D"/>
                </a:solidFill>
              </a:rPr>
              <a:t>С</a:t>
            </a:r>
          </a:p>
        </p:txBody>
      </p:sp>
      <p:sp>
        <p:nvSpPr>
          <p:cNvPr id="26653" name="Text Box 34"/>
          <p:cNvSpPr txBox="1">
            <a:spLocks noChangeArrowheads="1"/>
          </p:cNvSpPr>
          <p:nvPr/>
        </p:nvSpPr>
        <p:spPr bwMode="auto">
          <a:xfrm>
            <a:off x="835818" y="5590100"/>
            <a:ext cx="3567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</a:t>
            </a:r>
            <a:r>
              <a:rPr kumimoji="1" lang="ru-RU" altLang="ru-RU" b="1">
                <a:solidFill>
                  <a:srgbClr val="09090D"/>
                </a:solidFill>
              </a:rPr>
              <a:t>    СН</a:t>
            </a:r>
            <a:r>
              <a:rPr kumimoji="1" lang="ru-RU" altLang="ru-RU" sz="1000" b="1">
                <a:solidFill>
                  <a:srgbClr val="09090D"/>
                </a:solidFill>
              </a:rPr>
              <a:t>3                        </a:t>
            </a:r>
            <a:r>
              <a:rPr kumimoji="1" lang="ru-RU" altLang="ru-RU" b="1">
                <a:solidFill>
                  <a:srgbClr val="09090D"/>
                </a:solidFill>
              </a:rPr>
              <a:t>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ru-RU" altLang="ru-RU" b="1">
                <a:solidFill>
                  <a:srgbClr val="09090D"/>
                </a:solidFill>
              </a:rPr>
              <a:t>С=СН</a:t>
            </a:r>
            <a:r>
              <a:rPr kumimoji="1" lang="ru-RU" altLang="ru-RU" sz="1000" b="1">
                <a:solidFill>
                  <a:srgbClr val="09090D"/>
                </a:solidFill>
              </a:rPr>
              <a:t>2 </a:t>
            </a:r>
            <a:r>
              <a:rPr kumimoji="1" lang="ru-RU" altLang="ru-RU" b="1">
                <a:solidFill>
                  <a:srgbClr val="09090D"/>
                </a:solidFill>
              </a:rPr>
              <a:t>+ 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en-US" altLang="ru-RU" sz="1000" b="1">
                <a:solidFill>
                  <a:srgbClr val="09090D"/>
                </a:solidFill>
              </a:rPr>
              <a:t> </a:t>
            </a:r>
            <a:r>
              <a:rPr kumimoji="1" lang="en-US" altLang="ru-RU" b="1">
                <a:solidFill>
                  <a:srgbClr val="09090D"/>
                </a:solidFill>
              </a:rPr>
              <a:t>+ Q 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54" name="Line 35"/>
          <p:cNvSpPr>
            <a:spLocks noChangeShapeType="1"/>
          </p:cNvSpPr>
          <p:nvPr/>
        </p:nvSpPr>
        <p:spPr bwMode="auto">
          <a:xfrm>
            <a:off x="1308893" y="5756787"/>
            <a:ext cx="152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55" name="Line 36"/>
          <p:cNvSpPr>
            <a:spLocks noChangeShapeType="1"/>
          </p:cNvSpPr>
          <p:nvPr/>
        </p:nvSpPr>
        <p:spPr bwMode="auto">
          <a:xfrm>
            <a:off x="1994693" y="5756787"/>
            <a:ext cx="533400" cy="0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77" name="Line 60"/>
          <p:cNvSpPr>
            <a:spLocks noChangeShapeType="1"/>
          </p:cNvSpPr>
          <p:nvPr/>
        </p:nvSpPr>
        <p:spPr bwMode="auto">
          <a:xfrm flipH="1">
            <a:off x="1537493" y="5451987"/>
            <a:ext cx="381000" cy="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8" name="Line 62"/>
          <p:cNvSpPr>
            <a:spLocks noChangeShapeType="1"/>
          </p:cNvSpPr>
          <p:nvPr/>
        </p:nvSpPr>
        <p:spPr bwMode="auto">
          <a:xfrm flipH="1">
            <a:off x="1994693" y="5832987"/>
            <a:ext cx="457200" cy="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52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56" name="WordArt 38"/>
          <p:cNvSpPr>
            <a:spLocks noChangeArrowheads="1" noChangeShapeType="1" noTextEdit="1"/>
          </p:cNvSpPr>
          <p:nvPr/>
        </p:nvSpPr>
        <p:spPr bwMode="auto">
          <a:xfrm>
            <a:off x="3451942" y="1228777"/>
            <a:ext cx="3168650" cy="373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5. тотығу:</a:t>
            </a:r>
          </a:p>
        </p:txBody>
      </p:sp>
      <p:sp>
        <p:nvSpPr>
          <p:cNvPr id="26657" name="Text Box 39"/>
          <p:cNvSpPr txBox="1">
            <a:spLocks noChangeArrowheads="1"/>
          </p:cNvSpPr>
          <p:nvPr/>
        </p:nvSpPr>
        <p:spPr bwMode="auto">
          <a:xfrm>
            <a:off x="785813" y="1805219"/>
            <a:ext cx="7715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2000" b="1" u="sng" dirty="0" err="1">
                <a:solidFill>
                  <a:srgbClr val="FF5050"/>
                </a:solidFill>
              </a:rPr>
              <a:t>Қаныққан</a:t>
            </a:r>
            <a:r>
              <a:rPr kumimoji="1" lang="ru-RU" altLang="ru-RU" sz="20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000" b="1" u="sng" dirty="0" err="1">
                <a:solidFill>
                  <a:srgbClr val="FF5050"/>
                </a:solidFill>
              </a:rPr>
              <a:t>көмірсутектер</a:t>
            </a:r>
            <a:r>
              <a:rPr kumimoji="1" lang="ru-RU" altLang="ru-RU" sz="20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000" b="1" u="sng" dirty="0" err="1">
                <a:solidFill>
                  <a:srgbClr val="FF5050"/>
                </a:solidFill>
              </a:rPr>
              <a:t>оттегі</a:t>
            </a:r>
            <a:r>
              <a:rPr kumimoji="1" lang="ru-RU" altLang="ru-RU" sz="20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000" b="1" u="sng" dirty="0" err="1">
                <a:solidFill>
                  <a:srgbClr val="FF5050"/>
                </a:solidFill>
              </a:rPr>
              <a:t>жеткілікті</a:t>
            </a:r>
            <a:r>
              <a:rPr kumimoji="1" lang="ru-RU" altLang="ru-RU" sz="20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000" b="1" u="sng" dirty="0" err="1">
                <a:solidFill>
                  <a:srgbClr val="FF5050"/>
                </a:solidFill>
              </a:rPr>
              <a:t>болғанда</a:t>
            </a:r>
            <a:endParaRPr kumimoji="1" lang="ru-RU" altLang="ru-RU" sz="2000" b="1" u="sng" dirty="0">
              <a:solidFill>
                <a:srgbClr val="FF5050"/>
              </a:solidFill>
            </a:endParaRPr>
          </a:p>
          <a:p>
            <a:pPr algn="l" eaLnBrk="1" hangingPunct="1"/>
            <a:r>
              <a:rPr kumimoji="1" lang="ru-RU" altLang="ru-RU" sz="20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000" b="1" u="sng" dirty="0" err="1">
                <a:solidFill>
                  <a:srgbClr val="FF5050"/>
                </a:solidFill>
              </a:rPr>
              <a:t>көмірленбей</a:t>
            </a:r>
            <a:r>
              <a:rPr kumimoji="1" lang="ru-RU" altLang="ru-RU" sz="20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000" b="1" u="sng" dirty="0" err="1">
                <a:solidFill>
                  <a:srgbClr val="FF5050"/>
                </a:solidFill>
              </a:rPr>
              <a:t>жанады</a:t>
            </a:r>
            <a:r>
              <a:rPr kumimoji="1" lang="ru-RU" altLang="ru-RU" sz="1400" b="1" u="sng" dirty="0">
                <a:solidFill>
                  <a:srgbClr val="FF5050"/>
                </a:solidFill>
              </a:rPr>
              <a:t>)</a:t>
            </a:r>
          </a:p>
        </p:txBody>
      </p:sp>
      <p:sp>
        <p:nvSpPr>
          <p:cNvPr id="26658" name="Text Box 40"/>
          <p:cNvSpPr txBox="1">
            <a:spLocks noChangeArrowheads="1"/>
          </p:cNvSpPr>
          <p:nvPr/>
        </p:nvSpPr>
        <p:spPr bwMode="auto">
          <a:xfrm>
            <a:off x="1408983" y="2783363"/>
            <a:ext cx="11382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</a:t>
            </a:r>
            <a:r>
              <a:rPr kumimoji="1" lang="ru-RU" altLang="ru-RU" sz="1000" b="1">
                <a:solidFill>
                  <a:srgbClr val="09090D"/>
                </a:solidFill>
              </a:rPr>
              <a:t>3</a:t>
            </a:r>
            <a:r>
              <a:rPr kumimoji="1" lang="ru-RU" altLang="ru-RU" b="1">
                <a:solidFill>
                  <a:srgbClr val="09090D"/>
                </a:solidFill>
              </a:rPr>
              <a:t>Н</a:t>
            </a:r>
            <a:r>
              <a:rPr kumimoji="1" lang="ru-RU" altLang="ru-RU" sz="1000" b="1">
                <a:solidFill>
                  <a:srgbClr val="09090D"/>
                </a:solidFill>
              </a:rPr>
              <a:t>8 </a:t>
            </a:r>
            <a:r>
              <a:rPr kumimoji="1" lang="ru-RU" altLang="ru-RU" b="1">
                <a:solidFill>
                  <a:srgbClr val="09090D"/>
                </a:solidFill>
              </a:rPr>
              <a:t>+ 5О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59" name="Text Box 41"/>
          <p:cNvSpPr txBox="1">
            <a:spLocks noChangeArrowheads="1"/>
          </p:cNvSpPr>
          <p:nvPr/>
        </p:nvSpPr>
        <p:spPr bwMode="auto">
          <a:xfrm>
            <a:off x="2805983" y="2783363"/>
            <a:ext cx="1711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3СО</a:t>
            </a:r>
            <a:r>
              <a:rPr kumimoji="1" lang="ru-RU" altLang="ru-RU" sz="1000" b="1">
                <a:solidFill>
                  <a:srgbClr val="09090D"/>
                </a:solidFill>
              </a:rPr>
              <a:t>2 </a:t>
            </a:r>
            <a:r>
              <a:rPr kumimoji="1" lang="ru-RU" altLang="ru-RU" b="1">
                <a:solidFill>
                  <a:srgbClr val="09090D"/>
                </a:solidFill>
              </a:rPr>
              <a:t>+ 4Н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ru-RU" altLang="ru-RU" b="1">
                <a:solidFill>
                  <a:srgbClr val="09090D"/>
                </a:solidFill>
              </a:rPr>
              <a:t>О</a:t>
            </a:r>
            <a:r>
              <a:rPr kumimoji="1" lang="en-US" altLang="ru-RU" b="1">
                <a:solidFill>
                  <a:srgbClr val="09090D"/>
                </a:solidFill>
              </a:rPr>
              <a:t> + Q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60" name="Text Box 42"/>
          <p:cNvSpPr txBox="1">
            <a:spLocks noChangeArrowheads="1"/>
          </p:cNvSpPr>
          <p:nvPr/>
        </p:nvSpPr>
        <p:spPr bwMode="auto">
          <a:xfrm>
            <a:off x="2215997" y="3542432"/>
            <a:ext cx="6161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2400" b="1" u="sng" dirty="0" smtClean="0">
                <a:solidFill>
                  <a:srgbClr val="FF5050"/>
                </a:solidFill>
              </a:rPr>
              <a:t>Катализатор </a:t>
            </a:r>
            <a:r>
              <a:rPr kumimoji="1" lang="ru-RU" altLang="ru-RU" sz="2400" b="1" u="sng" dirty="0" err="1">
                <a:solidFill>
                  <a:srgbClr val="FF5050"/>
                </a:solidFill>
              </a:rPr>
              <a:t>қатысында</a:t>
            </a:r>
            <a:r>
              <a:rPr kumimoji="1" lang="ru-RU" altLang="ru-RU" sz="2400" b="1" u="sng" dirty="0">
                <a:solidFill>
                  <a:srgbClr val="FF5050"/>
                </a:solidFill>
              </a:rPr>
              <a:t> </a:t>
            </a:r>
            <a:r>
              <a:rPr kumimoji="1" lang="ru-RU" altLang="ru-RU" sz="2400" b="1" u="sng" dirty="0" err="1">
                <a:solidFill>
                  <a:srgbClr val="FF5050"/>
                </a:solidFill>
              </a:rPr>
              <a:t>тотығады</a:t>
            </a:r>
            <a:r>
              <a:rPr kumimoji="1" lang="ru-RU" altLang="ru-RU" sz="2400" b="1" u="sng" dirty="0">
                <a:solidFill>
                  <a:srgbClr val="FF5050"/>
                </a:solidFill>
              </a:rPr>
              <a:t>:</a:t>
            </a:r>
          </a:p>
        </p:txBody>
      </p:sp>
      <p:sp>
        <p:nvSpPr>
          <p:cNvPr id="26661" name="Text Box 43"/>
          <p:cNvSpPr txBox="1">
            <a:spLocks noChangeArrowheads="1"/>
          </p:cNvSpPr>
          <p:nvPr/>
        </p:nvSpPr>
        <p:spPr bwMode="auto">
          <a:xfrm>
            <a:off x="1187297" y="4101232"/>
            <a:ext cx="1322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4 </a:t>
            </a:r>
            <a:r>
              <a:rPr kumimoji="1" lang="ru-RU" altLang="ru-RU" b="1">
                <a:solidFill>
                  <a:srgbClr val="09090D"/>
                </a:solidFill>
              </a:rPr>
              <a:t>+ О</a:t>
            </a:r>
            <a:r>
              <a:rPr kumimoji="1" lang="ru-RU" altLang="ru-RU" sz="1000" b="1">
                <a:solidFill>
                  <a:srgbClr val="09090D"/>
                </a:solidFill>
              </a:rPr>
              <a:t>2           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62" name="Text Box 44"/>
          <p:cNvSpPr txBox="1">
            <a:spLocks noChangeArrowheads="1"/>
          </p:cNvSpPr>
          <p:nvPr/>
        </p:nvSpPr>
        <p:spPr bwMode="auto">
          <a:xfrm>
            <a:off x="2112810" y="4039319"/>
            <a:ext cx="1285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endParaRPr kumimoji="1" lang="kk-KZ" altLang="ru-RU" sz="1000" b="1" i="1">
              <a:solidFill>
                <a:srgbClr val="09090D"/>
              </a:solidFill>
            </a:endParaRPr>
          </a:p>
        </p:txBody>
      </p:sp>
      <p:sp>
        <p:nvSpPr>
          <p:cNvPr id="26663" name="Text Box 45"/>
          <p:cNvSpPr txBox="1">
            <a:spLocks noChangeArrowheads="1"/>
          </p:cNvSpPr>
          <p:nvPr/>
        </p:nvSpPr>
        <p:spPr bwMode="auto">
          <a:xfrm>
            <a:off x="2101697" y="3999632"/>
            <a:ext cx="152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200" i="1">
                <a:solidFill>
                  <a:srgbClr val="09090D"/>
                </a:solidFill>
              </a:rPr>
              <a:t>500</a:t>
            </a:r>
            <a:r>
              <a:rPr kumimoji="1" lang="ru-RU" altLang="ru-RU" sz="1200" i="1">
                <a:solidFill>
                  <a:srgbClr val="09090D"/>
                </a:solidFill>
                <a:cs typeface="Times New Roman" panose="02020603050405020304" pitchFamily="18" charset="0"/>
              </a:rPr>
              <a:t>°</a:t>
            </a:r>
            <a:r>
              <a:rPr kumimoji="1" lang="ru-RU" altLang="ru-RU" sz="1200" i="1">
                <a:solidFill>
                  <a:srgbClr val="09090D"/>
                </a:solidFill>
              </a:rPr>
              <a:t>С, катализатор</a:t>
            </a:r>
          </a:p>
        </p:txBody>
      </p:sp>
      <p:sp>
        <p:nvSpPr>
          <p:cNvPr id="26664" name="Text Box 46"/>
          <p:cNvSpPr txBox="1">
            <a:spLocks noChangeArrowheads="1"/>
          </p:cNvSpPr>
          <p:nvPr/>
        </p:nvSpPr>
        <p:spPr bwMode="auto">
          <a:xfrm>
            <a:off x="3244697" y="4101232"/>
            <a:ext cx="844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>
                <a:solidFill>
                  <a:srgbClr val="09090D"/>
                </a:solidFill>
              </a:rPr>
              <a:t> </a:t>
            </a:r>
            <a:r>
              <a:rPr kumimoji="1" lang="en-US" altLang="ru-RU">
                <a:solidFill>
                  <a:srgbClr val="09090D"/>
                </a:solidFill>
              </a:rPr>
              <a:t> </a:t>
            </a:r>
            <a:r>
              <a:rPr kumimoji="1" lang="ru-RU" altLang="ru-RU" b="1">
                <a:solidFill>
                  <a:srgbClr val="09090D"/>
                </a:solidFill>
              </a:rPr>
              <a:t>Н     С</a:t>
            </a:r>
          </a:p>
        </p:txBody>
      </p:sp>
      <p:sp>
        <p:nvSpPr>
          <p:cNvPr id="26665" name="Text Box 47"/>
          <p:cNvSpPr txBox="1">
            <a:spLocks noChangeArrowheads="1"/>
          </p:cNvSpPr>
          <p:nvPr/>
        </p:nvSpPr>
        <p:spPr bwMode="auto">
          <a:xfrm>
            <a:off x="3854297" y="3948832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>
                <a:solidFill>
                  <a:srgbClr val="09090D"/>
                </a:solidFill>
              </a:rPr>
              <a:t>   </a:t>
            </a:r>
            <a:r>
              <a:rPr kumimoji="1" lang="en-US" altLang="ru-RU">
                <a:solidFill>
                  <a:srgbClr val="09090D"/>
                </a:solidFill>
              </a:rPr>
              <a:t> </a:t>
            </a:r>
            <a:r>
              <a:rPr kumimoji="1" lang="ru-RU" altLang="ru-RU">
                <a:solidFill>
                  <a:srgbClr val="09090D"/>
                </a:solidFill>
              </a:rPr>
              <a:t>О</a:t>
            </a:r>
          </a:p>
        </p:txBody>
      </p:sp>
      <p:sp>
        <p:nvSpPr>
          <p:cNvPr id="26666" name="Text Box 48"/>
          <p:cNvSpPr txBox="1">
            <a:spLocks noChangeArrowheads="1"/>
          </p:cNvSpPr>
          <p:nvPr/>
        </p:nvSpPr>
        <p:spPr bwMode="auto">
          <a:xfrm>
            <a:off x="3930497" y="4329832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>
                <a:solidFill>
                  <a:srgbClr val="09090D"/>
                </a:solidFill>
              </a:rPr>
              <a:t>  </a:t>
            </a:r>
            <a:r>
              <a:rPr kumimoji="1" lang="en-US" altLang="ru-RU">
                <a:solidFill>
                  <a:srgbClr val="09090D"/>
                </a:solidFill>
              </a:rPr>
              <a:t> </a:t>
            </a:r>
            <a:r>
              <a:rPr kumimoji="1" lang="ru-RU" altLang="ru-RU">
                <a:solidFill>
                  <a:srgbClr val="09090D"/>
                </a:solidFill>
              </a:rPr>
              <a:t>Н</a:t>
            </a:r>
          </a:p>
        </p:txBody>
      </p:sp>
      <p:sp>
        <p:nvSpPr>
          <p:cNvPr id="26667" name="Text Box 49"/>
          <p:cNvSpPr txBox="1">
            <a:spLocks noChangeArrowheads="1"/>
          </p:cNvSpPr>
          <p:nvPr/>
        </p:nvSpPr>
        <p:spPr bwMode="auto">
          <a:xfrm>
            <a:off x="4235297" y="4101232"/>
            <a:ext cx="1158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+ 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ru-RU" altLang="ru-RU" b="1">
                <a:solidFill>
                  <a:srgbClr val="09090D"/>
                </a:solidFill>
              </a:rPr>
              <a:t>О</a:t>
            </a:r>
            <a:r>
              <a:rPr kumimoji="1" lang="en-US" altLang="ru-RU" b="1">
                <a:solidFill>
                  <a:srgbClr val="09090D"/>
                </a:solidFill>
              </a:rPr>
              <a:t> + Q 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68" name="Line 51"/>
          <p:cNvSpPr>
            <a:spLocks noChangeShapeType="1"/>
          </p:cNvSpPr>
          <p:nvPr/>
        </p:nvSpPr>
        <p:spPr bwMode="auto">
          <a:xfrm>
            <a:off x="4019397" y="4344119"/>
            <a:ext cx="139700" cy="61913"/>
          </a:xfrm>
          <a:prstGeom prst="line">
            <a:avLst/>
          </a:prstGeom>
          <a:noFill/>
          <a:ln w="635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69" name="Text Box 52"/>
          <p:cNvSpPr txBox="1">
            <a:spLocks noChangeArrowheads="1"/>
          </p:cNvSpPr>
          <p:nvPr/>
        </p:nvSpPr>
        <p:spPr bwMode="auto">
          <a:xfrm>
            <a:off x="806297" y="4710832"/>
            <a:ext cx="21764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b="1">
                <a:solidFill>
                  <a:srgbClr val="09090D"/>
                </a:solidFill>
              </a:rPr>
              <a:t>2СН</a:t>
            </a:r>
            <a:r>
              <a:rPr kumimoji="1" lang="ru-RU" altLang="ru-RU" sz="1000" b="1">
                <a:solidFill>
                  <a:srgbClr val="09090D"/>
                </a:solidFill>
              </a:rPr>
              <a:t>3</a:t>
            </a:r>
            <a:r>
              <a:rPr kumimoji="1" lang="ru-RU" altLang="ru-RU" b="1">
                <a:solidFill>
                  <a:srgbClr val="09090D"/>
                </a:solidFill>
              </a:rPr>
              <a:t>(СН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r>
              <a:rPr kumimoji="1" lang="ru-RU" altLang="ru-RU" b="1">
                <a:solidFill>
                  <a:srgbClr val="09090D"/>
                </a:solidFill>
              </a:rPr>
              <a:t>)</a:t>
            </a:r>
            <a:r>
              <a:rPr kumimoji="1" lang="ru-RU" altLang="ru-RU" sz="1000" b="1">
                <a:solidFill>
                  <a:srgbClr val="09090D"/>
                </a:solidFill>
              </a:rPr>
              <a:t>34</a:t>
            </a:r>
            <a:r>
              <a:rPr kumimoji="1" lang="ru-RU" altLang="ru-RU" b="1">
                <a:solidFill>
                  <a:srgbClr val="09090D"/>
                </a:solidFill>
              </a:rPr>
              <a:t>СН</a:t>
            </a:r>
            <a:r>
              <a:rPr kumimoji="1" lang="ru-RU" altLang="ru-RU" sz="1000" b="1">
                <a:solidFill>
                  <a:srgbClr val="09090D"/>
                </a:solidFill>
              </a:rPr>
              <a:t>3 </a:t>
            </a:r>
            <a:r>
              <a:rPr kumimoji="1" lang="ru-RU" altLang="ru-RU" b="1">
                <a:solidFill>
                  <a:srgbClr val="09090D"/>
                </a:solidFill>
              </a:rPr>
              <a:t>+ 5О</a:t>
            </a:r>
            <a:r>
              <a:rPr kumimoji="1" lang="ru-RU" altLang="ru-RU" sz="1000" b="1">
                <a:solidFill>
                  <a:srgbClr val="09090D"/>
                </a:solidFill>
              </a:rPr>
              <a:t>2</a:t>
            </a:r>
            <a:endParaRPr kumimoji="1" lang="ru-RU" altLang="ru-RU" b="1">
              <a:solidFill>
                <a:srgbClr val="09090D"/>
              </a:solidFill>
            </a:endParaRPr>
          </a:p>
        </p:txBody>
      </p:sp>
      <p:sp>
        <p:nvSpPr>
          <p:cNvPr id="26670" name="Text Box 53"/>
          <p:cNvSpPr txBox="1">
            <a:spLocks noChangeArrowheads="1"/>
          </p:cNvSpPr>
          <p:nvPr/>
        </p:nvSpPr>
        <p:spPr bwMode="auto">
          <a:xfrm>
            <a:off x="3244697" y="4710832"/>
            <a:ext cx="3238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ru-RU" altLang="ru-RU" b="1">
                <a:solidFill>
                  <a:srgbClr val="09090D"/>
                </a:solidFill>
              </a:rPr>
              <a:t>4СН</a:t>
            </a:r>
            <a:r>
              <a:rPr lang="ru-RU" altLang="ru-RU" sz="1000" b="1">
                <a:solidFill>
                  <a:srgbClr val="09090D"/>
                </a:solidFill>
              </a:rPr>
              <a:t>3</a:t>
            </a:r>
            <a:r>
              <a:rPr lang="ru-RU" altLang="ru-RU" b="1">
                <a:solidFill>
                  <a:srgbClr val="09090D"/>
                </a:solidFill>
              </a:rPr>
              <a:t>     (СН</a:t>
            </a:r>
            <a:r>
              <a:rPr lang="ru-RU" altLang="ru-RU" sz="1000" b="1">
                <a:solidFill>
                  <a:srgbClr val="09090D"/>
                </a:solidFill>
              </a:rPr>
              <a:t>2</a:t>
            </a:r>
            <a:r>
              <a:rPr lang="ru-RU" altLang="ru-RU" b="1">
                <a:solidFill>
                  <a:srgbClr val="09090D"/>
                </a:solidFill>
              </a:rPr>
              <a:t>)</a:t>
            </a:r>
            <a:r>
              <a:rPr lang="ru-RU" altLang="ru-RU" sz="1000" b="1">
                <a:solidFill>
                  <a:srgbClr val="09090D"/>
                </a:solidFill>
              </a:rPr>
              <a:t>16</a:t>
            </a:r>
            <a:r>
              <a:rPr lang="ru-RU" altLang="ru-RU" b="1">
                <a:solidFill>
                  <a:srgbClr val="09090D"/>
                </a:solidFill>
              </a:rPr>
              <a:t>СООН +2Н</a:t>
            </a:r>
            <a:r>
              <a:rPr lang="ru-RU" altLang="ru-RU" sz="1000" b="1">
                <a:solidFill>
                  <a:srgbClr val="09090D"/>
                </a:solidFill>
              </a:rPr>
              <a:t>2</a:t>
            </a:r>
            <a:r>
              <a:rPr lang="ru-RU" altLang="ru-RU" b="1">
                <a:solidFill>
                  <a:srgbClr val="09090D"/>
                </a:solidFill>
              </a:rPr>
              <a:t>О</a:t>
            </a:r>
            <a:r>
              <a:rPr lang="en-US" altLang="ru-RU" b="1">
                <a:solidFill>
                  <a:srgbClr val="09090D"/>
                </a:solidFill>
              </a:rPr>
              <a:t> + Q </a:t>
            </a:r>
            <a:endParaRPr lang="ru-RU" altLang="ru-RU" b="1">
              <a:solidFill>
                <a:srgbClr val="09090D"/>
              </a:solidFill>
            </a:endParaRPr>
          </a:p>
        </p:txBody>
      </p:sp>
      <p:sp>
        <p:nvSpPr>
          <p:cNvPr id="26671" name="Line 54"/>
          <p:cNvSpPr>
            <a:spLocks noChangeShapeType="1"/>
          </p:cNvSpPr>
          <p:nvPr/>
        </p:nvSpPr>
        <p:spPr bwMode="auto">
          <a:xfrm>
            <a:off x="3855885" y="4877519"/>
            <a:ext cx="150812" cy="1588"/>
          </a:xfrm>
          <a:prstGeom prst="line">
            <a:avLst/>
          </a:prstGeom>
          <a:noFill/>
          <a:ln w="9525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72" name="Line 55"/>
          <p:cNvSpPr>
            <a:spLocks noChangeShapeType="1"/>
          </p:cNvSpPr>
          <p:nvPr/>
        </p:nvSpPr>
        <p:spPr bwMode="auto">
          <a:xfrm flipV="1">
            <a:off x="4008285" y="4175844"/>
            <a:ext cx="150812" cy="34925"/>
          </a:xfrm>
          <a:prstGeom prst="line">
            <a:avLst/>
          </a:prstGeom>
          <a:noFill/>
          <a:ln w="38100" cmpd="dbl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73" name="Line 56"/>
          <p:cNvSpPr>
            <a:spLocks noChangeShapeType="1"/>
          </p:cNvSpPr>
          <p:nvPr/>
        </p:nvSpPr>
        <p:spPr bwMode="auto">
          <a:xfrm>
            <a:off x="2475783" y="2935763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74" name="Line 57"/>
          <p:cNvSpPr>
            <a:spLocks noChangeShapeType="1"/>
          </p:cNvSpPr>
          <p:nvPr/>
        </p:nvSpPr>
        <p:spPr bwMode="auto">
          <a:xfrm>
            <a:off x="2939897" y="4863232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75" name="Line 58"/>
          <p:cNvSpPr>
            <a:spLocks noChangeShapeType="1"/>
          </p:cNvSpPr>
          <p:nvPr/>
        </p:nvSpPr>
        <p:spPr bwMode="auto">
          <a:xfrm>
            <a:off x="2177897" y="4253632"/>
            <a:ext cx="12192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6676" name="Line 59"/>
          <p:cNvSpPr>
            <a:spLocks noChangeShapeType="1"/>
          </p:cNvSpPr>
          <p:nvPr/>
        </p:nvSpPr>
        <p:spPr bwMode="auto">
          <a:xfrm>
            <a:off x="3609822" y="4239344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94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395288" y="2276475"/>
            <a:ext cx="244792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2800" b="1" dirty="0" err="1">
                <a:solidFill>
                  <a:schemeClr val="bg2"/>
                </a:solidFill>
              </a:rPr>
              <a:t>Отын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ретінде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кеңінен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қолданылады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,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іштен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жанатын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двигательдердің</a:t>
            </a:r>
            <a:r>
              <a:rPr kumimoji="1" lang="ru-RU" altLang="ru-RU" sz="2800" b="1" dirty="0">
                <a:solidFill>
                  <a:schemeClr val="bg2"/>
                </a:solidFill>
              </a:rPr>
              <a:t> </a:t>
            </a:r>
            <a:r>
              <a:rPr kumimoji="1" lang="ru-RU" altLang="ru-RU" sz="2800" b="1" dirty="0" err="1">
                <a:solidFill>
                  <a:schemeClr val="bg2"/>
                </a:solidFill>
              </a:rPr>
              <a:t>отыны</a:t>
            </a:r>
            <a:endParaRPr kumimoji="1" lang="ru-RU" altLang="ru-RU" sz="2800" b="1" dirty="0">
              <a:solidFill>
                <a:schemeClr val="bg2"/>
              </a:solidFill>
            </a:endParaRP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488410" y="578772"/>
            <a:ext cx="7006661" cy="792163"/>
          </a:xfrm>
        </p:spPr>
        <p:txBody>
          <a:bodyPr/>
          <a:lstStyle/>
          <a:p>
            <a:pPr algn="ctr" eaLnBrk="1" hangingPunct="1"/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r>
              <a:rPr lang="ru-RU" altLang="ru-RU" sz="3200" b="1" dirty="0" err="1" smtClean="0"/>
              <a:t>Алкандардың</a:t>
            </a:r>
            <a:r>
              <a:rPr lang="ru-RU" altLang="ru-RU" sz="3200" b="1" dirty="0" smtClean="0"/>
              <a:t> </a:t>
            </a:r>
            <a:r>
              <a:rPr lang="ru-RU" altLang="ru-RU" sz="3200" b="1" dirty="0" err="1" smtClean="0"/>
              <a:t>қолданылуы</a:t>
            </a:r>
            <a:endParaRPr lang="ru-RU" altLang="ru-RU" sz="3200" b="1" dirty="0" smtClean="0"/>
          </a:p>
        </p:txBody>
      </p:sp>
      <p:pic>
        <p:nvPicPr>
          <p:cNvPr id="2867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205038"/>
            <a:ext cx="6119813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77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476250"/>
            <a:ext cx="7129463" cy="431800"/>
          </a:xfrm>
        </p:spPr>
        <p:txBody>
          <a:bodyPr/>
          <a:lstStyle/>
          <a:p>
            <a:pPr algn="ctr" eaLnBrk="1" hangingPunct="1"/>
            <a:r>
              <a:rPr lang="ru-RU" altLang="ru-RU" sz="3600" smtClean="0"/>
              <a:t>қолданылуы</a:t>
            </a:r>
          </a:p>
        </p:txBody>
      </p:sp>
      <p:pic>
        <p:nvPicPr>
          <p:cNvPr id="29699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71888" y="1876425"/>
            <a:ext cx="5472112" cy="4981575"/>
          </a:xfrm>
          <a:noFill/>
        </p:spPr>
      </p:pic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323850" y="2349500"/>
            <a:ext cx="3289300" cy="2862263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ru-RU" altLang="ru-RU" sz="2000" b="1">
                <a:solidFill>
                  <a:srgbClr val="FF3399"/>
                </a:solidFill>
              </a:rPr>
              <a:t>1-3 – өндірісте күйе</a:t>
            </a:r>
          </a:p>
          <a:p>
            <a:pPr algn="l" eaLnBrk="1" hangingPunct="1"/>
            <a:r>
              <a:rPr lang="ru-RU" altLang="ru-RU" sz="2000">
                <a:solidFill>
                  <a:schemeClr val="tx1"/>
                </a:solidFill>
              </a:rPr>
              <a:t>(1 – картрижи</a:t>
            </a:r>
            <a:r>
              <a:rPr lang="en-US" altLang="ru-RU" sz="2000">
                <a:solidFill>
                  <a:schemeClr val="tx1"/>
                </a:solidFill>
              </a:rPr>
              <a:t>;</a:t>
            </a:r>
          </a:p>
          <a:p>
            <a:pPr algn="l" eaLnBrk="1" hangingPunct="1"/>
            <a:r>
              <a:rPr lang="en-US" altLang="ru-RU" sz="2000">
                <a:solidFill>
                  <a:schemeClr val="tx1"/>
                </a:solidFill>
              </a:rPr>
              <a:t>2 – </a:t>
            </a:r>
            <a:r>
              <a:rPr lang="ru-RU" altLang="ru-RU" sz="2000">
                <a:solidFill>
                  <a:schemeClr val="tx1"/>
                </a:solidFill>
              </a:rPr>
              <a:t>резина</a:t>
            </a:r>
            <a:r>
              <a:rPr lang="en-US" altLang="ru-RU" sz="2000">
                <a:solidFill>
                  <a:schemeClr val="tx1"/>
                </a:solidFill>
              </a:rPr>
              <a:t>;</a:t>
            </a:r>
          </a:p>
          <a:p>
            <a:pPr algn="l" eaLnBrk="1" hangingPunct="1"/>
            <a:r>
              <a:rPr lang="en-US" altLang="ru-RU" sz="2000">
                <a:solidFill>
                  <a:schemeClr val="tx1"/>
                </a:solidFill>
              </a:rPr>
              <a:t>3 – </a:t>
            </a:r>
            <a:r>
              <a:rPr lang="ru-RU" altLang="ru-RU" sz="2000">
                <a:solidFill>
                  <a:schemeClr val="tx1"/>
                </a:solidFill>
              </a:rPr>
              <a:t>типографиялықбояу)</a:t>
            </a:r>
          </a:p>
          <a:p>
            <a:pPr algn="l" eaLnBrk="1" hangingPunct="1"/>
            <a:r>
              <a:rPr lang="ru-RU" altLang="ru-RU" sz="2000" b="1">
                <a:solidFill>
                  <a:srgbClr val="FF3399"/>
                </a:solidFill>
              </a:rPr>
              <a:t>4-7 – органикалық заттар</a:t>
            </a:r>
          </a:p>
          <a:p>
            <a:pPr algn="l" eaLnBrk="1" hangingPunct="1"/>
            <a:r>
              <a:rPr lang="ru-RU" altLang="ru-RU" sz="2000">
                <a:solidFill>
                  <a:schemeClr val="folHlink"/>
                </a:solidFill>
              </a:rPr>
              <a:t>(4 – еріткіштер</a:t>
            </a:r>
            <a:r>
              <a:rPr lang="en-US" altLang="ru-RU" sz="2000">
                <a:solidFill>
                  <a:schemeClr val="folHlink"/>
                </a:solidFill>
              </a:rPr>
              <a:t>;</a:t>
            </a:r>
          </a:p>
          <a:p>
            <a:pPr algn="l" eaLnBrk="1" hangingPunct="1"/>
            <a:r>
              <a:rPr lang="en-US" altLang="ru-RU" sz="2000">
                <a:solidFill>
                  <a:schemeClr val="folHlink"/>
                </a:solidFill>
              </a:rPr>
              <a:t>5 – </a:t>
            </a:r>
            <a:r>
              <a:rPr lang="kk-KZ" altLang="ru-RU" sz="2000">
                <a:solidFill>
                  <a:schemeClr val="folHlink"/>
                </a:solidFill>
              </a:rPr>
              <a:t>тоңазытқыштарда</a:t>
            </a:r>
            <a:r>
              <a:rPr lang="en-US" altLang="ru-RU" sz="2000">
                <a:solidFill>
                  <a:schemeClr val="folHlink"/>
                </a:solidFill>
              </a:rPr>
              <a:t>; </a:t>
            </a:r>
          </a:p>
          <a:p>
            <a:pPr algn="l" eaLnBrk="1" hangingPunct="1"/>
            <a:r>
              <a:rPr lang="en-US" altLang="ru-RU" sz="2000">
                <a:solidFill>
                  <a:schemeClr val="folHlink"/>
                </a:solidFill>
              </a:rPr>
              <a:t>6 – </a:t>
            </a:r>
            <a:r>
              <a:rPr lang="ru-RU" altLang="ru-RU" sz="2000">
                <a:solidFill>
                  <a:schemeClr val="folHlink"/>
                </a:solidFill>
              </a:rPr>
              <a:t>метанол</a:t>
            </a:r>
            <a:r>
              <a:rPr lang="en-US" altLang="ru-RU" sz="2000">
                <a:solidFill>
                  <a:schemeClr val="folHlink"/>
                </a:solidFill>
              </a:rPr>
              <a:t>;</a:t>
            </a:r>
          </a:p>
          <a:p>
            <a:pPr algn="l" eaLnBrk="1" hangingPunct="1"/>
            <a:r>
              <a:rPr lang="en-US" altLang="ru-RU" sz="2000">
                <a:solidFill>
                  <a:schemeClr val="folHlink"/>
                </a:solidFill>
              </a:rPr>
              <a:t>7 - </a:t>
            </a:r>
            <a:r>
              <a:rPr lang="ru-RU" altLang="ru-RU" sz="2000">
                <a:solidFill>
                  <a:schemeClr val="folHlink"/>
                </a:solidFill>
              </a:rPr>
              <a:t>ацетилен)</a:t>
            </a:r>
          </a:p>
        </p:txBody>
      </p:sp>
    </p:spTree>
    <p:extLst>
      <p:ext uri="{BB962C8B-B14F-4D97-AF65-F5344CB8AC3E}">
        <p14:creationId xmlns:p14="http://schemas.microsoft.com/office/powerpoint/2010/main" val="104743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2" y="592138"/>
            <a:ext cx="7989888" cy="1008062"/>
          </a:xfrm>
        </p:spPr>
        <p:txBody>
          <a:bodyPr/>
          <a:lstStyle/>
          <a:p>
            <a:pPr algn="ctr" eaLnBrk="1" hangingPunct="1"/>
            <a:r>
              <a:rPr lang="ru-RU" altLang="ru-RU" sz="2800" b="1" dirty="0" err="1" smtClean="0"/>
              <a:t>Алкандар</a:t>
            </a:r>
            <a:r>
              <a:rPr lang="en-US" altLang="ru-RU" sz="2800" b="1" dirty="0" smtClean="0"/>
              <a:t>. </a:t>
            </a:r>
            <a:r>
              <a:rPr lang="ru-RU" altLang="ru-RU" sz="2800" b="1" dirty="0" smtClean="0"/>
              <a:t>(</a:t>
            </a:r>
            <a:r>
              <a:rPr lang="ru-RU" altLang="ru-RU" sz="2800" b="1" i="1" dirty="0" err="1" smtClean="0"/>
              <a:t>қаныққан</a:t>
            </a:r>
            <a:r>
              <a:rPr lang="ru-RU" altLang="ru-RU" sz="2800" b="1" i="1" dirty="0" smtClean="0"/>
              <a:t> </a:t>
            </a:r>
            <a:r>
              <a:rPr lang="ru-RU" altLang="ru-RU" sz="2800" b="1" i="1" dirty="0" err="1" smtClean="0"/>
              <a:t>көмірсутектер</a:t>
            </a:r>
            <a:r>
              <a:rPr lang="en-US" altLang="ru-RU" sz="2800" b="1" i="1" dirty="0" smtClean="0"/>
              <a:t>.</a:t>
            </a:r>
            <a:r>
              <a:rPr lang="ru-RU" altLang="ru-RU" sz="2800" b="1" i="1" dirty="0" smtClean="0"/>
              <a:t/>
            </a:r>
            <a:br>
              <a:rPr lang="ru-RU" altLang="ru-RU" sz="2800" b="1" i="1" dirty="0" smtClean="0"/>
            </a:br>
            <a:r>
              <a:rPr lang="en-US" altLang="ru-RU" sz="2800" b="1" i="1" dirty="0" smtClean="0"/>
              <a:t> </a:t>
            </a:r>
            <a:r>
              <a:rPr lang="ru-RU" altLang="ru-RU" sz="2800" b="1" i="1" dirty="0" err="1" smtClean="0"/>
              <a:t>Парафиндер</a:t>
            </a:r>
            <a:r>
              <a:rPr lang="en-US" altLang="ru-RU" sz="2800" b="1" i="1" dirty="0" smtClean="0"/>
              <a:t>..</a:t>
            </a:r>
            <a:r>
              <a:rPr lang="ru-RU" altLang="ru-RU" sz="2800" b="1" dirty="0" smtClean="0"/>
              <a:t>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924800" cy="4900613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mtClean="0">
                <a:solidFill>
                  <a:srgbClr val="09090D"/>
                </a:solidFill>
              </a:rPr>
              <a:t>Алкандар – көміртектің барлық атомдары дара (</a:t>
            </a:r>
            <a:r>
              <a:rPr lang="el-GR" altLang="ru-RU" smtClean="0">
                <a:solidFill>
                  <a:srgbClr val="09090D"/>
                </a:solidFill>
              </a:rPr>
              <a:t>σ</a:t>
            </a:r>
            <a:r>
              <a:rPr lang="ru-RU" altLang="ru-RU" smtClean="0">
                <a:solidFill>
                  <a:srgbClr val="09090D"/>
                </a:solidFill>
              </a:rPr>
              <a:t>-)</a:t>
            </a:r>
            <a:r>
              <a:rPr lang="en-US" altLang="ru-RU" smtClean="0">
                <a:solidFill>
                  <a:srgbClr val="09090D"/>
                </a:solidFill>
              </a:rPr>
              <a:t> </a:t>
            </a:r>
            <a:r>
              <a:rPr lang="kk-KZ" altLang="ru-RU" smtClean="0">
                <a:solidFill>
                  <a:srgbClr val="09090D"/>
                </a:solidFill>
              </a:rPr>
              <a:t>сигма байланыспен  байланысқан жалпы формуласы мынандай көмірсутектер</a:t>
            </a:r>
            <a:r>
              <a:rPr lang="en-US" altLang="ru-RU" smtClean="0">
                <a:solidFill>
                  <a:srgbClr val="09090D"/>
                </a:solidFill>
              </a:rPr>
              <a:t>    </a:t>
            </a:r>
            <a:endParaRPr lang="ru-RU" altLang="ru-RU" smtClean="0">
              <a:solidFill>
                <a:srgbClr val="09090D"/>
              </a:solidFill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071813" y="3857625"/>
            <a:ext cx="2593975" cy="2559050"/>
          </a:xfrm>
          <a:prstGeom prst="rect">
            <a:avLst/>
          </a:prstGeom>
          <a:solidFill>
            <a:srgbClr val="EFE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 sz="5400" b="1">
              <a:solidFill>
                <a:srgbClr val="110805"/>
              </a:solidFill>
            </a:endParaRPr>
          </a:p>
          <a:p>
            <a:pPr eaLnBrk="1" hangingPunct="1"/>
            <a:r>
              <a:rPr lang="en-US" altLang="ru-RU" sz="5400" b="1">
                <a:solidFill>
                  <a:srgbClr val="110805"/>
                </a:solidFill>
              </a:rPr>
              <a:t>C</a:t>
            </a:r>
            <a:r>
              <a:rPr lang="en-US" altLang="ru-RU" sz="3600" b="1">
                <a:solidFill>
                  <a:srgbClr val="110805"/>
                </a:solidFill>
              </a:rPr>
              <a:t>n</a:t>
            </a:r>
            <a:r>
              <a:rPr lang="en-US" altLang="ru-RU" sz="5400" b="1">
                <a:solidFill>
                  <a:srgbClr val="110805"/>
                </a:solidFill>
              </a:rPr>
              <a:t>H</a:t>
            </a:r>
            <a:r>
              <a:rPr lang="en-US" altLang="ru-RU" sz="2800" b="1">
                <a:solidFill>
                  <a:srgbClr val="110805"/>
                </a:solidFill>
              </a:rPr>
              <a:t>2n+2</a:t>
            </a:r>
            <a:endParaRPr lang="ru-RU" altLang="ru-RU" sz="2800" b="1">
              <a:solidFill>
                <a:srgbClr val="110805"/>
              </a:solidFill>
            </a:endParaRPr>
          </a:p>
          <a:p>
            <a:pPr eaLnBrk="1" hangingPunct="1"/>
            <a:endParaRPr lang="ru-RU" altLang="ru-RU" sz="5400" b="1">
              <a:solidFill>
                <a:srgbClr val="11080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ru-RU" altLang="ru-RU" smtClean="0"/>
              <a:t>Метанның гомологтық қатары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349500"/>
            <a:ext cx="3884613" cy="367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4000" smtClean="0">
                <a:solidFill>
                  <a:srgbClr val="09090D"/>
                </a:solidFill>
              </a:rPr>
              <a:t>СН</a:t>
            </a:r>
            <a:r>
              <a:rPr lang="ru-RU" altLang="ru-RU" smtClean="0">
                <a:solidFill>
                  <a:srgbClr val="09090D"/>
                </a:solidFill>
              </a:rPr>
              <a:t>4</a:t>
            </a:r>
            <a:r>
              <a:rPr lang="en-US" altLang="ru-RU" smtClean="0">
                <a:solidFill>
                  <a:srgbClr val="09090D"/>
                </a:solidFill>
              </a:rPr>
              <a:t>          </a:t>
            </a:r>
            <a:r>
              <a:rPr lang="ru-RU" altLang="ru-RU" smtClean="0">
                <a:solidFill>
                  <a:srgbClr val="09090D"/>
                </a:solidFill>
              </a:rPr>
              <a:t>мет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r>
              <a:rPr lang="en-US" altLang="ru-RU" smtClean="0">
                <a:solidFill>
                  <a:srgbClr val="FF3300"/>
                </a:solidFill>
              </a:rPr>
              <a:t> </a:t>
            </a:r>
            <a:r>
              <a:rPr lang="en-US" altLang="ru-RU" smtClean="0">
                <a:solidFill>
                  <a:srgbClr val="09090D"/>
                </a:solidFill>
              </a:rPr>
              <a:t>       </a:t>
            </a:r>
            <a:endParaRPr lang="ru-RU" altLang="ru-RU" smtClean="0">
              <a:solidFill>
                <a:srgbClr val="09090D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4000" smtClean="0">
                <a:solidFill>
                  <a:srgbClr val="09090D"/>
                </a:solidFill>
              </a:rPr>
              <a:t>С</a:t>
            </a:r>
            <a:r>
              <a:rPr lang="ru-RU" altLang="ru-RU" smtClean="0">
                <a:solidFill>
                  <a:srgbClr val="09090D"/>
                </a:solidFill>
              </a:rPr>
              <a:t>2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6</a:t>
            </a:r>
            <a:r>
              <a:rPr lang="ru-RU" altLang="ru-RU" smtClean="0">
                <a:solidFill>
                  <a:srgbClr val="09090D"/>
                </a:solidFill>
              </a:rPr>
              <a:t>        эт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3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8</a:t>
            </a:r>
            <a:r>
              <a:rPr lang="ru-RU" altLang="ru-RU" smtClean="0">
                <a:solidFill>
                  <a:srgbClr val="09090D"/>
                </a:solidFill>
              </a:rPr>
              <a:t>        проп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4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10</a:t>
            </a:r>
            <a:r>
              <a:rPr lang="ru-RU" altLang="ru-RU" smtClean="0">
                <a:solidFill>
                  <a:srgbClr val="09090D"/>
                </a:solidFill>
              </a:rPr>
              <a:t>      бут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5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12</a:t>
            </a:r>
            <a:r>
              <a:rPr lang="ru-RU" altLang="ru-RU" smtClean="0">
                <a:solidFill>
                  <a:srgbClr val="09090D"/>
                </a:solidFill>
              </a:rPr>
              <a:t>      пент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2492375"/>
            <a:ext cx="3884612" cy="3527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z="2400" smtClean="0">
                <a:solidFill>
                  <a:srgbClr val="09090D"/>
                </a:solidFill>
              </a:rPr>
              <a:t>6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14</a:t>
            </a:r>
            <a:r>
              <a:rPr lang="ru-RU" altLang="ru-RU" smtClean="0">
                <a:solidFill>
                  <a:srgbClr val="09090D"/>
                </a:solidFill>
              </a:rPr>
              <a:t>      гекс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7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16</a:t>
            </a:r>
            <a:r>
              <a:rPr lang="ru-RU" altLang="ru-RU" smtClean="0">
                <a:solidFill>
                  <a:srgbClr val="09090D"/>
                </a:solidFill>
              </a:rPr>
              <a:t>      гепт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8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18</a:t>
            </a:r>
            <a:r>
              <a:rPr lang="ru-RU" altLang="ru-RU" smtClean="0">
                <a:solidFill>
                  <a:srgbClr val="09090D"/>
                </a:solidFill>
              </a:rPr>
              <a:t>      окт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9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20</a:t>
            </a:r>
            <a:r>
              <a:rPr lang="ru-RU" altLang="ru-RU" smtClean="0">
                <a:solidFill>
                  <a:srgbClr val="09090D"/>
                </a:solidFill>
              </a:rPr>
              <a:t>      нон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  <a:endParaRPr lang="en-US" altLang="ru-RU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ru-RU" sz="4000" smtClean="0">
                <a:solidFill>
                  <a:srgbClr val="09090D"/>
                </a:solidFill>
              </a:rPr>
              <a:t>C</a:t>
            </a:r>
            <a:r>
              <a:rPr lang="en-US" altLang="ru-RU" smtClean="0">
                <a:solidFill>
                  <a:srgbClr val="09090D"/>
                </a:solidFill>
              </a:rPr>
              <a:t>10</a:t>
            </a:r>
            <a:r>
              <a:rPr lang="en-US" altLang="ru-RU" sz="4000" smtClean="0">
                <a:solidFill>
                  <a:srgbClr val="09090D"/>
                </a:solidFill>
              </a:rPr>
              <a:t>H</a:t>
            </a:r>
            <a:r>
              <a:rPr lang="en-US" altLang="ru-RU" smtClean="0">
                <a:solidFill>
                  <a:srgbClr val="09090D"/>
                </a:solidFill>
              </a:rPr>
              <a:t>22</a:t>
            </a:r>
            <a:r>
              <a:rPr lang="ru-RU" altLang="ru-RU" smtClean="0">
                <a:solidFill>
                  <a:srgbClr val="09090D"/>
                </a:solidFill>
              </a:rPr>
              <a:t>    дек</a:t>
            </a:r>
            <a:r>
              <a:rPr lang="ru-RU" altLang="ru-RU" i="1" u="sng" smtClean="0">
                <a:solidFill>
                  <a:srgbClr val="FF3300"/>
                </a:solidFill>
              </a:rPr>
              <a:t>ан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785813" y="1285875"/>
            <a:ext cx="7343775" cy="10160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Гомологтар – </a:t>
            </a:r>
            <a:r>
              <a:rPr lang="kk-KZ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құрылысы мен қасиеті ұқсас ,бір немесе </a:t>
            </a:r>
          </a:p>
          <a:p>
            <a:pPr eaLnBrk="1" hangingPunct="1"/>
            <a:r>
              <a:rPr lang="kk-KZ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бірнеше </a:t>
            </a:r>
            <a:r>
              <a:rPr lang="ru-RU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С</a:t>
            </a:r>
            <a:r>
              <a:rPr lang="en-US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H</a:t>
            </a:r>
            <a:r>
              <a:rPr lang="en-US" altLang="ru-RU" sz="1200" b="1">
                <a:solidFill>
                  <a:schemeClr val="tx1"/>
                </a:solidFill>
                <a:latin typeface="Arial" panose="020B0604020202020204" pitchFamily="34" charset="0"/>
              </a:rPr>
              <a:t>2</a:t>
            </a:r>
            <a:r>
              <a:rPr lang="en-US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r>
              <a:rPr lang="ru-RU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 тобына айырмасы бар жалпы формуласы</a:t>
            </a:r>
          </a:p>
          <a:p>
            <a:pPr eaLnBrk="1" hangingPunct="1"/>
            <a:r>
              <a:rPr lang="ru-RU" altLang="ru-RU" sz="2000" b="1">
                <a:solidFill>
                  <a:schemeClr val="tx1"/>
                </a:solidFill>
                <a:latin typeface="Arial" panose="020B0604020202020204" pitchFamily="34" charset="0"/>
              </a:rPr>
              <a:t> бірдей заттар</a:t>
            </a:r>
          </a:p>
        </p:txBody>
      </p:sp>
    </p:spTree>
    <p:extLst>
      <p:ext uri="{BB962C8B-B14F-4D97-AF65-F5344CB8AC3E}">
        <p14:creationId xmlns:p14="http://schemas.microsoft.com/office/powerpoint/2010/main" val="10157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4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8015288" cy="1571625"/>
          </a:xfrm>
        </p:spPr>
        <p:txBody>
          <a:bodyPr/>
          <a:lstStyle/>
          <a:p>
            <a:pPr algn="ctr" eaLnBrk="1" hangingPunct="1"/>
            <a:r>
              <a:rPr lang="ru-RU" altLang="ru-RU" sz="3800" smtClean="0"/>
              <a:t> </a:t>
            </a:r>
            <a:r>
              <a:rPr lang="ru-RU" altLang="ru-RU" sz="3200" smtClean="0"/>
              <a:t>Радикалдар – </a:t>
            </a:r>
            <a:r>
              <a:rPr lang="kk-KZ" altLang="ru-RU" sz="3200" smtClean="0"/>
              <a:t>жұптаспаған электроны бар бөлшектер</a:t>
            </a:r>
            <a:r>
              <a:rPr lang="en-US" altLang="ru-RU" sz="3200" smtClean="0"/>
              <a:t>.</a:t>
            </a:r>
            <a:endParaRPr lang="ru-RU" altLang="ru-RU" sz="3200" smtClean="0"/>
          </a:p>
        </p:txBody>
      </p:sp>
      <p:graphicFrame>
        <p:nvGraphicFramePr>
          <p:cNvPr id="189484" name="Group 44"/>
          <p:cNvGraphicFramePr>
            <a:graphicFrameLocks noGrp="1"/>
          </p:cNvGraphicFramePr>
          <p:nvPr/>
        </p:nvGraphicFramePr>
        <p:xfrm>
          <a:off x="428625" y="1571625"/>
          <a:ext cx="7704137" cy="4746626"/>
        </p:xfrm>
        <a:graphic>
          <a:graphicData uri="http://schemas.openxmlformats.org/drawingml/2006/table">
            <a:tbl>
              <a:tblPr/>
              <a:tblGrid>
                <a:gridCol w="1925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5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5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Радикалдың формуласы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Радикалдың атауы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Моно-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Метил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Ди-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Этил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Три-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Пропил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Тетра-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Бутил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2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Пента-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-С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Пентил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60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1219200" y="29718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219200" y="2890838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 rot="-7165576">
            <a:off x="755650" y="3714750"/>
            <a:ext cx="5334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 rot="-9033843">
            <a:off x="457200" y="41910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rot="7802461">
            <a:off x="1638300" y="38481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 rot="-3131625">
            <a:off x="1866900" y="43053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 rot="5122091">
            <a:off x="1714500" y="34671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 rot="4837055">
            <a:off x="2017713" y="3678238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 rot="-5157166">
            <a:off x="1295400" y="3810000"/>
            <a:ext cx="76200" cy="381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rot="-3465167">
            <a:off x="1327150" y="379095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rot="2741794">
            <a:off x="1539875" y="3744913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rot="10800000">
            <a:off x="1447800" y="39624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1524000" y="4038600"/>
            <a:ext cx="38100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>
            <a:off x="1981200" y="44958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0" name="Oval 16"/>
          <p:cNvSpPr>
            <a:spLocks noChangeArrowheads="1"/>
          </p:cNvSpPr>
          <p:nvPr/>
        </p:nvSpPr>
        <p:spPr bwMode="auto">
          <a:xfrm>
            <a:off x="304800" y="43434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1" name="Oval 17"/>
          <p:cNvSpPr>
            <a:spLocks noChangeArrowheads="1"/>
          </p:cNvSpPr>
          <p:nvPr/>
        </p:nvSpPr>
        <p:spPr bwMode="auto">
          <a:xfrm>
            <a:off x="2286000" y="37338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2" name="Oval 18"/>
          <p:cNvSpPr>
            <a:spLocks noChangeArrowheads="1"/>
          </p:cNvSpPr>
          <p:nvPr/>
        </p:nvSpPr>
        <p:spPr bwMode="auto">
          <a:xfrm>
            <a:off x="1219200" y="2590800"/>
            <a:ext cx="533400" cy="457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762000" y="54864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ru-RU" altLang="ru-RU" sz="2400" b="1">
                <a:solidFill>
                  <a:srgbClr val="09090D"/>
                </a:solidFill>
              </a:rPr>
              <a:t>Метан</a:t>
            </a:r>
          </a:p>
        </p:txBody>
      </p:sp>
      <p:sp>
        <p:nvSpPr>
          <p:cNvPr id="16404" name="Text Box 23"/>
          <p:cNvSpPr txBox="1">
            <a:spLocks noChangeArrowheads="1"/>
          </p:cNvSpPr>
          <p:nvPr/>
        </p:nvSpPr>
        <p:spPr bwMode="auto">
          <a:xfrm>
            <a:off x="381000" y="1550811"/>
            <a:ext cx="62531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алкандарға</a:t>
            </a:r>
            <a:r>
              <a:rPr lang="ru-RU" altLang="ru-RU" sz="2400" dirty="0">
                <a:solidFill>
                  <a:srgbClr val="09090D"/>
                </a:solidFill>
              </a:rPr>
              <a:t> </a:t>
            </a:r>
            <a:r>
              <a:rPr lang="en-US" altLang="ru-RU" sz="2400" dirty="0">
                <a:solidFill>
                  <a:srgbClr val="09090D"/>
                </a:solidFill>
              </a:rPr>
              <a:t>sp</a:t>
            </a:r>
            <a:r>
              <a:rPr lang="en-US" altLang="ru-RU" sz="2400" dirty="0">
                <a:solidFill>
                  <a:srgbClr val="09090D"/>
                </a:solidFill>
                <a:cs typeface="Times New Roman" panose="02020603050405020304" pitchFamily="18" charset="0"/>
              </a:rPr>
              <a:t>³-</a:t>
            </a:r>
            <a:r>
              <a:rPr lang="ru-RU" altLang="ru-RU" sz="2400" dirty="0" err="1">
                <a:solidFill>
                  <a:srgbClr val="09090D"/>
                </a:solidFill>
              </a:rPr>
              <a:t>гибридтену</a:t>
            </a:r>
            <a:r>
              <a:rPr lang="ru-RU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тән</a:t>
            </a:r>
            <a:r>
              <a:rPr lang="en-US" altLang="ru-RU" sz="2400" dirty="0">
                <a:solidFill>
                  <a:srgbClr val="09090D"/>
                </a:solidFill>
              </a:rPr>
              <a:t>;</a:t>
            </a:r>
          </a:p>
          <a:p>
            <a:pPr algn="l" eaLnBrk="1" hangingPunct="1">
              <a:buFontTx/>
              <a:buChar char="•"/>
            </a:pPr>
            <a:r>
              <a:rPr lang="en-US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байланыс</a:t>
            </a:r>
            <a:r>
              <a:rPr lang="ru-RU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ұзындығы</a:t>
            </a:r>
            <a:r>
              <a:rPr lang="ru-RU" altLang="ru-RU" sz="2400" dirty="0">
                <a:solidFill>
                  <a:srgbClr val="09090D"/>
                </a:solidFill>
              </a:rPr>
              <a:t> С-С = 0</a:t>
            </a:r>
            <a:r>
              <a:rPr lang="en-US" altLang="ru-RU" sz="2400" dirty="0">
                <a:solidFill>
                  <a:srgbClr val="09090D"/>
                </a:solidFill>
              </a:rPr>
              <a:t>,154 </a:t>
            </a:r>
            <a:r>
              <a:rPr lang="ru-RU" altLang="ru-RU" sz="2400" dirty="0" err="1">
                <a:solidFill>
                  <a:srgbClr val="09090D"/>
                </a:solidFill>
              </a:rPr>
              <a:t>нм</a:t>
            </a:r>
            <a:endParaRPr lang="ru-RU" altLang="ru-RU" sz="2400" dirty="0">
              <a:solidFill>
                <a:srgbClr val="09090D"/>
              </a:solidFill>
            </a:endParaRPr>
          </a:p>
          <a:p>
            <a:pPr algn="l" eaLnBrk="1" hangingPunct="1">
              <a:buFontTx/>
              <a:buChar char="•"/>
            </a:pPr>
            <a:r>
              <a:rPr lang="ru-RU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орбиталдар</a:t>
            </a:r>
            <a:r>
              <a:rPr lang="ru-RU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арасындағы</a:t>
            </a:r>
            <a:r>
              <a:rPr lang="ru-RU" altLang="ru-RU" sz="2400" dirty="0">
                <a:solidFill>
                  <a:srgbClr val="09090D"/>
                </a:solidFill>
              </a:rPr>
              <a:t> </a:t>
            </a:r>
            <a:r>
              <a:rPr lang="ru-RU" altLang="ru-RU" sz="2400" dirty="0" err="1">
                <a:solidFill>
                  <a:srgbClr val="09090D"/>
                </a:solidFill>
              </a:rPr>
              <a:t>бұрыш</a:t>
            </a:r>
            <a:r>
              <a:rPr lang="ru-RU" altLang="ru-RU" sz="2400" dirty="0">
                <a:solidFill>
                  <a:srgbClr val="09090D"/>
                </a:solidFill>
              </a:rPr>
              <a:t>= 109</a:t>
            </a:r>
            <a:r>
              <a:rPr lang="en-US" altLang="ru-RU" sz="2400" dirty="0">
                <a:solidFill>
                  <a:srgbClr val="09090D"/>
                </a:solidFill>
                <a:cs typeface="Times New Roman" panose="02020603050405020304" pitchFamily="18" charset="0"/>
              </a:rPr>
              <a:t>°</a:t>
            </a:r>
            <a:r>
              <a:rPr lang="ru-RU" altLang="ru-RU" sz="2400" dirty="0">
                <a:solidFill>
                  <a:srgbClr val="09090D"/>
                </a:solidFill>
                <a:cs typeface="Times New Roman" panose="02020603050405020304" pitchFamily="18" charset="0"/>
              </a:rPr>
              <a:t> 28</a:t>
            </a:r>
            <a:r>
              <a:rPr lang="en-US" altLang="ru-RU" sz="2400" dirty="0">
                <a:solidFill>
                  <a:srgbClr val="09090D"/>
                </a:solidFill>
                <a:cs typeface="Times New Roman" panose="02020603050405020304" pitchFamily="18" charset="0"/>
              </a:rPr>
              <a:t>´</a:t>
            </a:r>
          </a:p>
        </p:txBody>
      </p:sp>
      <p:sp>
        <p:nvSpPr>
          <p:cNvPr id="16405" name="Text Box 24"/>
          <p:cNvSpPr txBox="1">
            <a:spLocks noChangeArrowheads="1"/>
          </p:cNvSpPr>
          <p:nvPr/>
        </p:nvSpPr>
        <p:spPr bwMode="auto">
          <a:xfrm>
            <a:off x="3857625" y="5229225"/>
            <a:ext cx="47148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ru-RU">
                <a:solidFill>
                  <a:srgbClr val="09090D"/>
                </a:solidFill>
              </a:rPr>
              <a:t>.</a:t>
            </a:r>
            <a:r>
              <a:rPr lang="kk-KZ" altLang="ru-RU" sz="2800">
                <a:solidFill>
                  <a:srgbClr val="09090D"/>
                </a:solidFill>
              </a:rPr>
              <a:t>көміртегі және сутегі орбитальдарының қабысуы</a:t>
            </a:r>
            <a:endParaRPr lang="ru-RU" altLang="ru-RU" sz="2800">
              <a:solidFill>
                <a:srgbClr val="09090D"/>
              </a:solidFill>
            </a:endParaRPr>
          </a:p>
        </p:txBody>
      </p:sp>
      <p:sp>
        <p:nvSpPr>
          <p:cNvPr id="16406" name="Oval 25"/>
          <p:cNvSpPr>
            <a:spLocks noChangeArrowheads="1"/>
          </p:cNvSpPr>
          <p:nvPr/>
        </p:nvSpPr>
        <p:spPr bwMode="auto">
          <a:xfrm>
            <a:off x="4267200" y="3886200"/>
            <a:ext cx="457200" cy="457200"/>
          </a:xfrm>
          <a:prstGeom prst="ellipse">
            <a:avLst/>
          </a:prstGeom>
          <a:solidFill>
            <a:srgbClr val="FF9933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7" name="AutoShape 26"/>
          <p:cNvSpPr>
            <a:spLocks noChangeArrowheads="1"/>
          </p:cNvSpPr>
          <p:nvPr/>
        </p:nvSpPr>
        <p:spPr bwMode="auto">
          <a:xfrm rot="-5295049">
            <a:off x="5751512" y="3468688"/>
            <a:ext cx="233363" cy="611188"/>
          </a:xfrm>
          <a:prstGeom prst="flowChartCollate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8" name="AutoShape 27"/>
          <p:cNvSpPr>
            <a:spLocks noChangeArrowheads="1"/>
          </p:cNvSpPr>
          <p:nvPr/>
        </p:nvSpPr>
        <p:spPr bwMode="auto">
          <a:xfrm>
            <a:off x="6400800" y="4114800"/>
            <a:ext cx="609600" cy="76200"/>
          </a:xfrm>
          <a:prstGeom prst="rightArrow">
            <a:avLst>
              <a:gd name="adj1" fmla="val 50000"/>
              <a:gd name="adj2" fmla="val 2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09" name="Text Box 28"/>
          <p:cNvSpPr txBox="1">
            <a:spLocks noChangeArrowheads="1"/>
          </p:cNvSpPr>
          <p:nvPr/>
        </p:nvSpPr>
        <p:spPr bwMode="auto">
          <a:xfrm>
            <a:off x="4876800" y="3810000"/>
            <a:ext cx="4127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ru-RU" altLang="ru-RU" sz="320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6410" name="Oval 29"/>
          <p:cNvSpPr>
            <a:spLocks noChangeArrowheads="1"/>
          </p:cNvSpPr>
          <p:nvPr/>
        </p:nvSpPr>
        <p:spPr bwMode="auto">
          <a:xfrm>
            <a:off x="5410200" y="36576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1" name="Oval 30"/>
          <p:cNvSpPr>
            <a:spLocks noChangeArrowheads="1"/>
          </p:cNvSpPr>
          <p:nvPr/>
        </p:nvSpPr>
        <p:spPr bwMode="auto">
          <a:xfrm>
            <a:off x="6096000" y="36576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2" name="AutoShape 31"/>
          <p:cNvSpPr>
            <a:spLocks noChangeArrowheads="1"/>
          </p:cNvSpPr>
          <p:nvPr/>
        </p:nvSpPr>
        <p:spPr bwMode="auto">
          <a:xfrm rot="-5295049">
            <a:off x="5751512" y="3773488"/>
            <a:ext cx="233363" cy="611188"/>
          </a:xfrm>
          <a:prstGeom prst="flowChartCollate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3" name="Oval 32"/>
          <p:cNvSpPr>
            <a:spLocks noChangeArrowheads="1"/>
          </p:cNvSpPr>
          <p:nvPr/>
        </p:nvSpPr>
        <p:spPr bwMode="auto">
          <a:xfrm>
            <a:off x="5410200" y="39624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4" name="Oval 33"/>
          <p:cNvSpPr>
            <a:spLocks noChangeArrowheads="1"/>
          </p:cNvSpPr>
          <p:nvPr/>
        </p:nvSpPr>
        <p:spPr bwMode="auto">
          <a:xfrm>
            <a:off x="6096000" y="39624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5" name="AutoShape 34"/>
          <p:cNvSpPr>
            <a:spLocks noChangeArrowheads="1"/>
          </p:cNvSpPr>
          <p:nvPr/>
        </p:nvSpPr>
        <p:spPr bwMode="auto">
          <a:xfrm rot="-5295049">
            <a:off x="5751512" y="4078288"/>
            <a:ext cx="233363" cy="611188"/>
          </a:xfrm>
          <a:prstGeom prst="flowChartCollate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6" name="Oval 35"/>
          <p:cNvSpPr>
            <a:spLocks noChangeArrowheads="1"/>
          </p:cNvSpPr>
          <p:nvPr/>
        </p:nvSpPr>
        <p:spPr bwMode="auto">
          <a:xfrm>
            <a:off x="5410200" y="42672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7" name="Oval 36"/>
          <p:cNvSpPr>
            <a:spLocks noChangeArrowheads="1"/>
          </p:cNvSpPr>
          <p:nvPr/>
        </p:nvSpPr>
        <p:spPr bwMode="auto">
          <a:xfrm>
            <a:off x="6096000" y="42672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8" name="AutoShape 37"/>
          <p:cNvSpPr>
            <a:spLocks noChangeArrowheads="1"/>
          </p:cNvSpPr>
          <p:nvPr/>
        </p:nvSpPr>
        <p:spPr bwMode="auto">
          <a:xfrm rot="-5387118">
            <a:off x="7543800" y="3657600"/>
            <a:ext cx="227013" cy="531813"/>
          </a:xfrm>
          <a:prstGeom prst="flowChartExtract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19" name="Oval 38"/>
          <p:cNvSpPr>
            <a:spLocks noChangeArrowheads="1"/>
          </p:cNvSpPr>
          <p:nvPr/>
        </p:nvSpPr>
        <p:spPr bwMode="auto">
          <a:xfrm rot="-73316">
            <a:off x="7850188" y="38100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0" name="AutoShape 39"/>
          <p:cNvSpPr>
            <a:spLocks noChangeArrowheads="1"/>
          </p:cNvSpPr>
          <p:nvPr/>
        </p:nvSpPr>
        <p:spPr bwMode="auto">
          <a:xfrm rot="-5453422">
            <a:off x="7277100" y="37719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21" name="AutoShape 40"/>
          <p:cNvSpPr>
            <a:spLocks noChangeArrowheads="1"/>
          </p:cNvSpPr>
          <p:nvPr/>
        </p:nvSpPr>
        <p:spPr bwMode="auto">
          <a:xfrm rot="-5387118">
            <a:off x="7542212" y="3962401"/>
            <a:ext cx="227013" cy="531812"/>
          </a:xfrm>
          <a:prstGeom prst="flowChartExtract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2" name="Oval 41"/>
          <p:cNvSpPr>
            <a:spLocks noChangeArrowheads="1"/>
          </p:cNvSpPr>
          <p:nvPr/>
        </p:nvSpPr>
        <p:spPr bwMode="auto">
          <a:xfrm rot="-73316">
            <a:off x="7848600" y="41148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3" name="AutoShape 42"/>
          <p:cNvSpPr>
            <a:spLocks noChangeArrowheads="1"/>
          </p:cNvSpPr>
          <p:nvPr/>
        </p:nvSpPr>
        <p:spPr bwMode="auto">
          <a:xfrm rot="-5453422">
            <a:off x="7275513" y="40767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24" name="AutoShape 43"/>
          <p:cNvSpPr>
            <a:spLocks noChangeArrowheads="1"/>
          </p:cNvSpPr>
          <p:nvPr/>
        </p:nvSpPr>
        <p:spPr bwMode="auto">
          <a:xfrm rot="-5387118">
            <a:off x="7542212" y="4267201"/>
            <a:ext cx="227013" cy="531812"/>
          </a:xfrm>
          <a:prstGeom prst="flowChartExtract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5" name="Oval 44"/>
          <p:cNvSpPr>
            <a:spLocks noChangeArrowheads="1"/>
          </p:cNvSpPr>
          <p:nvPr/>
        </p:nvSpPr>
        <p:spPr bwMode="auto">
          <a:xfrm rot="-73316">
            <a:off x="7848600" y="44196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6" name="AutoShape 45"/>
          <p:cNvSpPr>
            <a:spLocks noChangeArrowheads="1"/>
          </p:cNvSpPr>
          <p:nvPr/>
        </p:nvSpPr>
        <p:spPr bwMode="auto">
          <a:xfrm rot="-5453422">
            <a:off x="7275513" y="43815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27" name="AutoShape 46"/>
          <p:cNvSpPr>
            <a:spLocks noChangeArrowheads="1"/>
          </p:cNvSpPr>
          <p:nvPr/>
        </p:nvSpPr>
        <p:spPr bwMode="auto">
          <a:xfrm rot="-5387118">
            <a:off x="7542212" y="3352801"/>
            <a:ext cx="227013" cy="531812"/>
          </a:xfrm>
          <a:prstGeom prst="flowChartExtract">
            <a:avLst/>
          </a:pr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8" name="Oval 47"/>
          <p:cNvSpPr>
            <a:spLocks noChangeArrowheads="1"/>
          </p:cNvSpPr>
          <p:nvPr/>
        </p:nvSpPr>
        <p:spPr bwMode="auto">
          <a:xfrm rot="-73316">
            <a:off x="7848600" y="3505200"/>
            <a:ext cx="228600" cy="228600"/>
          </a:xfrm>
          <a:prstGeom prst="ellipse">
            <a:avLst/>
          </a:prstGeom>
          <a:solidFill>
            <a:srgbClr val="990099"/>
          </a:soli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16429" name="AutoShape 48"/>
          <p:cNvSpPr>
            <a:spLocks noChangeArrowheads="1"/>
          </p:cNvSpPr>
          <p:nvPr/>
        </p:nvSpPr>
        <p:spPr bwMode="auto">
          <a:xfrm rot="-5453422">
            <a:off x="7275513" y="34671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30" name="Line 49"/>
          <p:cNvSpPr>
            <a:spLocks noChangeShapeType="1"/>
          </p:cNvSpPr>
          <p:nvPr/>
        </p:nvSpPr>
        <p:spPr bwMode="auto">
          <a:xfrm flipH="1">
            <a:off x="533400" y="2819400"/>
            <a:ext cx="914400" cy="17526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1" name="Line 50"/>
          <p:cNvSpPr>
            <a:spLocks noChangeShapeType="1"/>
          </p:cNvSpPr>
          <p:nvPr/>
        </p:nvSpPr>
        <p:spPr bwMode="auto">
          <a:xfrm>
            <a:off x="533400" y="4572000"/>
            <a:ext cx="1752600" cy="1524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2" name="Line 51"/>
          <p:cNvSpPr>
            <a:spLocks noChangeShapeType="1"/>
          </p:cNvSpPr>
          <p:nvPr/>
        </p:nvSpPr>
        <p:spPr bwMode="auto">
          <a:xfrm flipV="1">
            <a:off x="2286000" y="3962400"/>
            <a:ext cx="304800" cy="7620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3" name="Line 52"/>
          <p:cNvSpPr>
            <a:spLocks noChangeShapeType="1"/>
          </p:cNvSpPr>
          <p:nvPr/>
        </p:nvSpPr>
        <p:spPr bwMode="auto">
          <a:xfrm flipH="1" flipV="1">
            <a:off x="1447800" y="2819400"/>
            <a:ext cx="1143000" cy="11430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4" name="Line 53"/>
          <p:cNvSpPr>
            <a:spLocks noChangeShapeType="1"/>
          </p:cNvSpPr>
          <p:nvPr/>
        </p:nvSpPr>
        <p:spPr bwMode="auto">
          <a:xfrm flipV="1">
            <a:off x="533400" y="3962400"/>
            <a:ext cx="2057400" cy="6096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5" name="Line 54"/>
          <p:cNvSpPr>
            <a:spLocks noChangeShapeType="1"/>
          </p:cNvSpPr>
          <p:nvPr/>
        </p:nvSpPr>
        <p:spPr bwMode="auto">
          <a:xfrm flipV="1">
            <a:off x="533400" y="4038600"/>
            <a:ext cx="914400" cy="5334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6" name="Line 55"/>
          <p:cNvSpPr>
            <a:spLocks noChangeShapeType="1"/>
          </p:cNvSpPr>
          <p:nvPr/>
        </p:nvSpPr>
        <p:spPr bwMode="auto">
          <a:xfrm>
            <a:off x="1447800" y="2819400"/>
            <a:ext cx="0" cy="12192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7" name="Line 56"/>
          <p:cNvSpPr>
            <a:spLocks noChangeShapeType="1"/>
          </p:cNvSpPr>
          <p:nvPr/>
        </p:nvSpPr>
        <p:spPr bwMode="auto">
          <a:xfrm flipH="1">
            <a:off x="1447800" y="3962400"/>
            <a:ext cx="1143000" cy="762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8" name="Line 57"/>
          <p:cNvSpPr>
            <a:spLocks noChangeShapeType="1"/>
          </p:cNvSpPr>
          <p:nvPr/>
        </p:nvSpPr>
        <p:spPr bwMode="auto">
          <a:xfrm flipH="1" flipV="1">
            <a:off x="1447800" y="3962400"/>
            <a:ext cx="838200" cy="7620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39" name="AutoShape 58"/>
          <p:cNvSpPr>
            <a:spLocks noChangeArrowheads="1"/>
          </p:cNvSpPr>
          <p:nvPr/>
        </p:nvSpPr>
        <p:spPr bwMode="auto">
          <a:xfrm rot="1103589">
            <a:off x="2895600" y="5181600"/>
            <a:ext cx="990600" cy="230188"/>
          </a:xfrm>
          <a:prstGeom prst="leftArrow">
            <a:avLst>
              <a:gd name="adj1" fmla="val 50000"/>
              <a:gd name="adj2" fmla="val 107586"/>
            </a:avLst>
          </a:prstGeom>
          <a:solidFill>
            <a:srgbClr val="99D97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kumimoji="1" lang="kk-KZ" altLang="ru-RU" sz="2400"/>
          </a:p>
        </p:txBody>
      </p:sp>
      <p:sp>
        <p:nvSpPr>
          <p:cNvPr id="16440" name="Line 59"/>
          <p:cNvSpPr>
            <a:spLocks noChangeShapeType="1"/>
          </p:cNvSpPr>
          <p:nvPr/>
        </p:nvSpPr>
        <p:spPr bwMode="auto">
          <a:xfrm flipH="1">
            <a:off x="0" y="4572000"/>
            <a:ext cx="533400" cy="3810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41" name="Line 60"/>
          <p:cNvSpPr>
            <a:spLocks noChangeShapeType="1"/>
          </p:cNvSpPr>
          <p:nvPr/>
        </p:nvSpPr>
        <p:spPr bwMode="auto">
          <a:xfrm>
            <a:off x="2286000" y="4724400"/>
            <a:ext cx="381000" cy="38100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42" name="Freeform 61"/>
          <p:cNvSpPr>
            <a:spLocks/>
          </p:cNvSpPr>
          <p:nvPr/>
        </p:nvSpPr>
        <p:spPr bwMode="auto">
          <a:xfrm>
            <a:off x="228600" y="4800600"/>
            <a:ext cx="2209800" cy="393700"/>
          </a:xfrm>
          <a:custGeom>
            <a:avLst/>
            <a:gdLst>
              <a:gd name="T0" fmla="*/ 0 w 1392"/>
              <a:gd name="T1" fmla="*/ 0 h 248"/>
              <a:gd name="T2" fmla="*/ 2147483647 w 1392"/>
              <a:gd name="T3" fmla="*/ 2147483647 h 248"/>
              <a:gd name="T4" fmla="*/ 2147483647 w 1392"/>
              <a:gd name="T5" fmla="*/ 2147483647 h 248"/>
              <a:gd name="T6" fmla="*/ 0 60000 65536"/>
              <a:gd name="T7" fmla="*/ 0 60000 65536"/>
              <a:gd name="T8" fmla="*/ 0 60000 65536"/>
              <a:gd name="T9" fmla="*/ 0 w 1392"/>
              <a:gd name="T10" fmla="*/ 0 h 248"/>
              <a:gd name="T11" fmla="*/ 1392 w 1392"/>
              <a:gd name="T12" fmla="*/ 248 h 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2" h="248">
                <a:moveTo>
                  <a:pt x="0" y="0"/>
                </a:moveTo>
                <a:cubicBezTo>
                  <a:pt x="196" y="116"/>
                  <a:pt x="392" y="232"/>
                  <a:pt x="624" y="240"/>
                </a:cubicBezTo>
                <a:cubicBezTo>
                  <a:pt x="856" y="248"/>
                  <a:pt x="1264" y="80"/>
                  <a:pt x="1392" y="48"/>
                </a:cubicBezTo>
              </a:path>
            </a:pathLst>
          </a:custGeom>
          <a:noFill/>
          <a:ln w="9525">
            <a:solidFill>
              <a:srgbClr val="0909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43" name="Line 62"/>
          <p:cNvSpPr>
            <a:spLocks noChangeShapeType="1"/>
          </p:cNvSpPr>
          <p:nvPr/>
        </p:nvSpPr>
        <p:spPr bwMode="auto">
          <a:xfrm flipH="1" flipV="1">
            <a:off x="228600" y="48006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44" name="Line 63"/>
          <p:cNvSpPr>
            <a:spLocks noChangeShapeType="1"/>
          </p:cNvSpPr>
          <p:nvPr/>
        </p:nvSpPr>
        <p:spPr bwMode="auto">
          <a:xfrm flipV="1">
            <a:off x="2133600" y="48768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45" name="Text Box 64"/>
          <p:cNvSpPr txBox="1">
            <a:spLocks noChangeArrowheads="1"/>
          </p:cNvSpPr>
          <p:nvPr/>
        </p:nvSpPr>
        <p:spPr bwMode="auto">
          <a:xfrm>
            <a:off x="817563" y="4862513"/>
            <a:ext cx="841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>
                <a:solidFill>
                  <a:srgbClr val="09090D"/>
                </a:solidFill>
              </a:rPr>
              <a:t>109</a:t>
            </a:r>
            <a:r>
              <a:rPr kumimoji="1" lang="ru-RU" altLang="ru-RU">
                <a:solidFill>
                  <a:srgbClr val="09090D"/>
                </a:solidFill>
                <a:cs typeface="Times New Roman" panose="02020603050405020304" pitchFamily="18" charset="0"/>
              </a:rPr>
              <a:t>°28´</a:t>
            </a:r>
            <a:endParaRPr kumimoji="1" lang="ru-RU" altLang="ru-RU">
              <a:solidFill>
                <a:srgbClr val="09090D"/>
              </a:solidFill>
            </a:endParaRPr>
          </a:p>
        </p:txBody>
      </p:sp>
      <p:sp>
        <p:nvSpPr>
          <p:cNvPr id="16446" name="Rectangle 67"/>
          <p:cNvSpPr>
            <a:spLocks noGrp="1" noChangeArrowheads="1"/>
          </p:cNvSpPr>
          <p:nvPr>
            <p:ph type="title" idx="4294967295"/>
          </p:nvPr>
        </p:nvSpPr>
        <p:spPr>
          <a:xfrm>
            <a:off x="473075" y="668405"/>
            <a:ext cx="7772400" cy="1025525"/>
          </a:xfrm>
        </p:spPr>
        <p:txBody>
          <a:bodyPr/>
          <a:lstStyle/>
          <a:p>
            <a:pPr algn="ctr" eaLnBrk="1" hangingPunct="1"/>
            <a:r>
              <a:rPr lang="ru-RU" altLang="ru-RU" smtClean="0"/>
              <a:t>Метанның құрылысы</a:t>
            </a:r>
          </a:p>
        </p:txBody>
      </p:sp>
      <p:sp>
        <p:nvSpPr>
          <p:cNvPr id="16447" name="Text Box 69"/>
          <p:cNvSpPr txBox="1">
            <a:spLocks noChangeArrowheads="1"/>
          </p:cNvSpPr>
          <p:nvPr/>
        </p:nvSpPr>
        <p:spPr bwMode="auto">
          <a:xfrm>
            <a:off x="4284663" y="4508500"/>
            <a:ext cx="431800" cy="396875"/>
          </a:xfrm>
          <a:prstGeom prst="rect">
            <a:avLst/>
          </a:prstGeom>
          <a:solidFill>
            <a:srgbClr val="FF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 sz="2000" b="1">
                <a:solidFill>
                  <a:schemeClr val="tx1"/>
                </a:solidFill>
              </a:rPr>
              <a:t>s</a:t>
            </a:r>
            <a:endParaRPr lang="ru-RU" altLang="ru-RU" sz="2000" b="1">
              <a:solidFill>
                <a:schemeClr val="tx1"/>
              </a:solidFill>
            </a:endParaRPr>
          </a:p>
        </p:txBody>
      </p:sp>
      <p:sp>
        <p:nvSpPr>
          <p:cNvPr id="16448" name="Text Box 70"/>
          <p:cNvSpPr txBox="1">
            <a:spLocks noChangeArrowheads="1"/>
          </p:cNvSpPr>
          <p:nvPr/>
        </p:nvSpPr>
        <p:spPr bwMode="auto">
          <a:xfrm>
            <a:off x="5651500" y="4652963"/>
            <a:ext cx="519113" cy="3968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6449" name="Text Box 71"/>
          <p:cNvSpPr txBox="1">
            <a:spLocks noChangeArrowheads="1"/>
          </p:cNvSpPr>
          <p:nvPr/>
        </p:nvSpPr>
        <p:spPr bwMode="auto">
          <a:xfrm>
            <a:off x="6227763" y="2997200"/>
            <a:ext cx="2247900" cy="33813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>
                <a:solidFill>
                  <a:srgbClr val="09090D"/>
                </a:solidFill>
              </a:rPr>
              <a:t>Гибридтелген орбиталь</a:t>
            </a:r>
          </a:p>
        </p:txBody>
      </p:sp>
      <p:sp>
        <p:nvSpPr>
          <p:cNvPr id="16450" name="Text Box 72"/>
          <p:cNvSpPr txBox="1">
            <a:spLocks noChangeArrowheads="1"/>
          </p:cNvSpPr>
          <p:nvPr/>
        </p:nvSpPr>
        <p:spPr bwMode="auto">
          <a:xfrm>
            <a:off x="4235450" y="2900363"/>
            <a:ext cx="1236663" cy="461962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b="1"/>
              <a:t>сурет 1</a:t>
            </a:r>
            <a:r>
              <a:rPr lang="en-US" altLang="ru-RU" sz="2400" b="1"/>
              <a:t>.</a:t>
            </a:r>
            <a:endParaRPr lang="ru-RU" altLang="ru-RU" sz="2400" b="1"/>
          </a:p>
        </p:txBody>
      </p:sp>
      <p:sp>
        <p:nvSpPr>
          <p:cNvPr id="16451" name="Text Box 73"/>
          <p:cNvSpPr txBox="1">
            <a:spLocks noChangeArrowheads="1"/>
          </p:cNvSpPr>
          <p:nvPr/>
        </p:nvSpPr>
        <p:spPr bwMode="auto">
          <a:xfrm>
            <a:off x="1979613" y="5734050"/>
            <a:ext cx="1160462" cy="461963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b="1"/>
              <a:t>сурет2</a:t>
            </a:r>
            <a:r>
              <a:rPr lang="en-US" altLang="ru-RU" sz="2400" b="1"/>
              <a:t>.</a:t>
            </a:r>
            <a:endParaRPr lang="ru-RU" altLang="ru-RU" sz="2400" b="1"/>
          </a:p>
        </p:txBody>
      </p:sp>
      <p:sp>
        <p:nvSpPr>
          <p:cNvPr id="16452" name="Text Box 74"/>
          <p:cNvSpPr txBox="1">
            <a:spLocks noChangeArrowheads="1"/>
          </p:cNvSpPr>
          <p:nvPr/>
        </p:nvSpPr>
        <p:spPr bwMode="auto">
          <a:xfrm>
            <a:off x="6732588" y="1484313"/>
            <a:ext cx="1236662" cy="461962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b="1"/>
              <a:t>сурет </a:t>
            </a:r>
            <a:r>
              <a:rPr lang="en-US" altLang="ru-RU" sz="2400" b="1"/>
              <a:t>3.</a:t>
            </a:r>
            <a:endParaRPr lang="ru-RU" altLang="ru-RU" sz="2400" b="1"/>
          </a:p>
        </p:txBody>
      </p:sp>
      <p:sp>
        <p:nvSpPr>
          <p:cNvPr id="16453" name="Oval 75"/>
          <p:cNvSpPr>
            <a:spLocks noChangeArrowheads="1"/>
          </p:cNvSpPr>
          <p:nvPr/>
        </p:nvSpPr>
        <p:spPr bwMode="auto">
          <a:xfrm>
            <a:off x="6443663" y="2205038"/>
            <a:ext cx="3603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54" name="Oval 76"/>
          <p:cNvSpPr>
            <a:spLocks noChangeArrowheads="1"/>
          </p:cNvSpPr>
          <p:nvPr/>
        </p:nvSpPr>
        <p:spPr bwMode="auto">
          <a:xfrm>
            <a:off x="7596188" y="2205038"/>
            <a:ext cx="360362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55" name="Oval 77"/>
          <p:cNvSpPr>
            <a:spLocks noChangeArrowheads="1"/>
          </p:cNvSpPr>
          <p:nvPr/>
        </p:nvSpPr>
        <p:spPr bwMode="auto">
          <a:xfrm>
            <a:off x="7019925" y="22050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56" name="Oval 78"/>
          <p:cNvSpPr>
            <a:spLocks noChangeArrowheads="1"/>
          </p:cNvSpPr>
          <p:nvPr/>
        </p:nvSpPr>
        <p:spPr bwMode="auto">
          <a:xfrm>
            <a:off x="7885113" y="1989138"/>
            <a:ext cx="3603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57" name="Oval 79"/>
          <p:cNvSpPr>
            <a:spLocks noChangeArrowheads="1"/>
          </p:cNvSpPr>
          <p:nvPr/>
        </p:nvSpPr>
        <p:spPr bwMode="auto">
          <a:xfrm>
            <a:off x="7308850" y="19891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58" name="Oval 80"/>
          <p:cNvSpPr>
            <a:spLocks noChangeArrowheads="1"/>
          </p:cNvSpPr>
          <p:nvPr/>
        </p:nvSpPr>
        <p:spPr bwMode="auto">
          <a:xfrm>
            <a:off x="8172450" y="2205038"/>
            <a:ext cx="360363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59" name="Oval 81"/>
          <p:cNvSpPr>
            <a:spLocks noChangeArrowheads="1"/>
          </p:cNvSpPr>
          <p:nvPr/>
        </p:nvSpPr>
        <p:spPr bwMode="auto">
          <a:xfrm>
            <a:off x="6732588" y="1989138"/>
            <a:ext cx="360362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c</a:t>
            </a:r>
            <a:endParaRPr lang="ru-RU" altLang="ru-RU">
              <a:solidFill>
                <a:schemeClr val="tx1"/>
              </a:solidFill>
            </a:endParaRPr>
          </a:p>
        </p:txBody>
      </p:sp>
      <p:sp>
        <p:nvSpPr>
          <p:cNvPr id="16460" name="Line 82"/>
          <p:cNvSpPr>
            <a:spLocks noChangeShapeType="1"/>
          </p:cNvSpPr>
          <p:nvPr/>
        </p:nvSpPr>
        <p:spPr bwMode="auto">
          <a:xfrm flipV="1">
            <a:off x="6659563" y="2133600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1" name="Line 83"/>
          <p:cNvSpPr>
            <a:spLocks noChangeShapeType="1"/>
          </p:cNvSpPr>
          <p:nvPr/>
        </p:nvSpPr>
        <p:spPr bwMode="auto">
          <a:xfrm>
            <a:off x="6948488" y="2133600"/>
            <a:ext cx="2873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2" name="Line 84"/>
          <p:cNvSpPr>
            <a:spLocks noChangeShapeType="1"/>
          </p:cNvSpPr>
          <p:nvPr/>
        </p:nvSpPr>
        <p:spPr bwMode="auto">
          <a:xfrm flipV="1">
            <a:off x="7235825" y="22050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3" name="Line 85"/>
          <p:cNvSpPr>
            <a:spLocks noChangeShapeType="1"/>
          </p:cNvSpPr>
          <p:nvPr/>
        </p:nvSpPr>
        <p:spPr bwMode="auto">
          <a:xfrm>
            <a:off x="7451725" y="2205038"/>
            <a:ext cx="3603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4" name="Line 86"/>
          <p:cNvSpPr>
            <a:spLocks noChangeShapeType="1"/>
          </p:cNvSpPr>
          <p:nvPr/>
        </p:nvSpPr>
        <p:spPr bwMode="auto">
          <a:xfrm flipV="1">
            <a:off x="7812088" y="2133600"/>
            <a:ext cx="2889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5" name="Line 87"/>
          <p:cNvSpPr>
            <a:spLocks noChangeShapeType="1"/>
          </p:cNvSpPr>
          <p:nvPr/>
        </p:nvSpPr>
        <p:spPr bwMode="auto">
          <a:xfrm>
            <a:off x="8101013" y="21336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6" name="Line 88"/>
          <p:cNvSpPr>
            <a:spLocks noChangeShapeType="1"/>
          </p:cNvSpPr>
          <p:nvPr/>
        </p:nvSpPr>
        <p:spPr bwMode="auto">
          <a:xfrm flipH="1">
            <a:off x="7451725" y="2276475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67" name="Rectangle 89"/>
          <p:cNvSpPr>
            <a:spLocks noChangeArrowheads="1"/>
          </p:cNvSpPr>
          <p:nvPr/>
        </p:nvSpPr>
        <p:spPr bwMode="auto">
          <a:xfrm>
            <a:off x="6877050" y="2708275"/>
            <a:ext cx="930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>
                <a:solidFill>
                  <a:srgbClr val="09090D"/>
                </a:solidFill>
              </a:rPr>
              <a:t>0</a:t>
            </a:r>
            <a:r>
              <a:rPr lang="en-US" altLang="ru-RU">
                <a:solidFill>
                  <a:srgbClr val="09090D"/>
                </a:solidFill>
              </a:rPr>
              <a:t>,154 </a:t>
            </a:r>
            <a:r>
              <a:rPr lang="ru-RU" altLang="ru-RU">
                <a:solidFill>
                  <a:srgbClr val="09090D"/>
                </a:solidFill>
              </a:rPr>
              <a:t>нм</a:t>
            </a:r>
          </a:p>
        </p:txBody>
      </p:sp>
      <p:cxnSp>
        <p:nvCxnSpPr>
          <p:cNvPr id="16468" name="AutoShape 96"/>
          <p:cNvCxnSpPr>
            <a:cxnSpLocks noChangeShapeType="1"/>
            <a:stCxn id="16460" idx="0"/>
            <a:endCxn id="16461" idx="1"/>
          </p:cNvCxnSpPr>
          <p:nvPr/>
        </p:nvCxnSpPr>
        <p:spPr bwMode="auto">
          <a:xfrm rot="16200000" flipH="1">
            <a:off x="6911975" y="2097088"/>
            <a:ext cx="71438" cy="576262"/>
          </a:xfrm>
          <a:prstGeom prst="curvedConnector3">
            <a:avLst>
              <a:gd name="adj1" fmla="val 417778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69" name="Line 97"/>
          <p:cNvSpPr>
            <a:spLocks noChangeShapeType="1"/>
          </p:cNvSpPr>
          <p:nvPr/>
        </p:nvSpPr>
        <p:spPr bwMode="auto">
          <a:xfrm flipH="1" flipV="1">
            <a:off x="5219700" y="2420938"/>
            <a:ext cx="17287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9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389313" y="44958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000">
                <a:solidFill>
                  <a:srgbClr val="09090D"/>
                </a:solidFill>
              </a:rPr>
              <a:t> </a:t>
            </a:r>
            <a:endParaRPr kumimoji="1" lang="ru-RU" altLang="ru-RU" sz="1000">
              <a:solidFill>
                <a:srgbClr val="09090D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313113" y="58054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endParaRPr kumimoji="1" lang="kk-KZ" altLang="ru-RU" sz="1800">
              <a:solidFill>
                <a:srgbClr val="09090D"/>
              </a:solidFill>
            </a:endParaRPr>
          </a:p>
        </p:txBody>
      </p:sp>
      <p:sp>
        <p:nvSpPr>
          <p:cNvPr id="21508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/>
          <a:lstStyle/>
          <a:p>
            <a:pPr algn="ctr" eaLnBrk="1" hangingPunct="1"/>
            <a:r>
              <a:rPr lang="ru-RU" altLang="ru-RU" smtClean="0"/>
              <a:t>Физикалық қасиеттері</a:t>
            </a:r>
          </a:p>
        </p:txBody>
      </p:sp>
      <p:sp>
        <p:nvSpPr>
          <p:cNvPr id="149514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4365625"/>
            <a:ext cx="7667625" cy="15843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kumimoji="1" lang="kk-KZ" altLang="ru-RU" sz="2400" b="1" i="1" smtClean="0">
                <a:solidFill>
                  <a:srgbClr val="09090D"/>
                </a:solidFill>
              </a:rPr>
              <a:t>Салыстырмалы молекулалық массаларының өсу ретіне қарай қайнау, балқу температуралары артады</a:t>
            </a:r>
            <a:endParaRPr kumimoji="1" lang="en-US" altLang="ru-RU" sz="2400" b="1" i="1" smtClean="0">
              <a:solidFill>
                <a:srgbClr val="09090D"/>
              </a:solidFill>
            </a:endParaRPr>
          </a:p>
          <a:p>
            <a:pPr algn="ctr" eaLnBrk="1" hangingPunct="1"/>
            <a:endParaRPr kumimoji="1" lang="ru-RU" altLang="ru-RU" sz="2400" b="1" i="1" smtClean="0">
              <a:solidFill>
                <a:srgbClr val="09090D"/>
              </a:solidFill>
            </a:endParaRPr>
          </a:p>
          <a:p>
            <a:pPr eaLnBrk="1" hangingPunct="1"/>
            <a:endParaRPr lang="ru-RU" altLang="ru-RU" sz="2400" smtClean="0"/>
          </a:p>
        </p:txBody>
      </p:sp>
      <p:sp>
        <p:nvSpPr>
          <p:cNvPr id="149515" name="Text Box 11"/>
          <p:cNvSpPr txBox="1">
            <a:spLocks noChangeArrowheads="1"/>
          </p:cNvSpPr>
          <p:nvPr/>
        </p:nvSpPr>
        <p:spPr bwMode="auto">
          <a:xfrm>
            <a:off x="250825" y="1484313"/>
            <a:ext cx="3132138" cy="2678112"/>
          </a:xfrm>
          <a:prstGeom prst="rect">
            <a:avLst/>
          </a:prstGeom>
          <a:solidFill>
            <a:srgbClr val="EFE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chemeClr val="tx1"/>
                </a:solidFill>
              </a:rPr>
              <a:t>СН</a:t>
            </a:r>
            <a:r>
              <a:rPr lang="ru-RU" altLang="ru-RU" sz="2000" b="1">
                <a:solidFill>
                  <a:schemeClr val="tx1"/>
                </a:solidFill>
              </a:rPr>
              <a:t>4</a:t>
            </a:r>
            <a:r>
              <a:rPr lang="en-US" altLang="ru-RU" sz="2800" b="1">
                <a:solidFill>
                  <a:schemeClr val="tx1"/>
                </a:solidFill>
              </a:rPr>
              <a:t>…C</a:t>
            </a:r>
            <a:r>
              <a:rPr lang="en-US" altLang="ru-RU" sz="1800" b="1">
                <a:solidFill>
                  <a:schemeClr val="tx1"/>
                </a:solidFill>
              </a:rPr>
              <a:t>4</a:t>
            </a:r>
            <a:r>
              <a:rPr lang="ru-RU" altLang="ru-RU" sz="2800" b="1">
                <a:solidFill>
                  <a:schemeClr val="tx1"/>
                </a:solidFill>
              </a:rPr>
              <a:t>Н</a:t>
            </a:r>
            <a:r>
              <a:rPr lang="ru-RU" altLang="ru-RU" sz="1800" b="1">
                <a:solidFill>
                  <a:schemeClr val="tx1"/>
                </a:solidFill>
              </a:rPr>
              <a:t>10</a:t>
            </a:r>
            <a:r>
              <a:rPr lang="ru-RU" altLang="ru-RU" sz="2800" b="1">
                <a:solidFill>
                  <a:schemeClr val="tx1"/>
                </a:solidFill>
              </a:rPr>
              <a:t> – газдар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</a:rPr>
              <a:t>T</a:t>
            </a:r>
            <a:r>
              <a:rPr lang="kk-KZ" altLang="ru-RU" sz="2400" b="1">
                <a:solidFill>
                  <a:schemeClr val="tx1"/>
                </a:solidFill>
              </a:rPr>
              <a:t>қайнау</a:t>
            </a:r>
            <a:r>
              <a:rPr lang="en-US" altLang="ru-RU" sz="2800" b="1">
                <a:solidFill>
                  <a:schemeClr val="tx1"/>
                </a:solidFill>
              </a:rPr>
              <a:t>: 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</a:rPr>
              <a:t>-161,6…-0,5 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°C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T </a:t>
            </a:r>
            <a:r>
              <a:rPr lang="ru-RU" altLang="ru-RU" sz="2400" b="1">
                <a:solidFill>
                  <a:schemeClr val="tx1"/>
                </a:solidFill>
                <a:cs typeface="Times New Roman" panose="02020603050405020304" pitchFamily="18" charset="0"/>
              </a:rPr>
              <a:t>балқу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 -182,5…-138,3 °C</a:t>
            </a:r>
          </a:p>
        </p:txBody>
      </p:sp>
      <p:sp>
        <p:nvSpPr>
          <p:cNvPr id="149516" name="Text Box 12"/>
          <p:cNvSpPr txBox="1">
            <a:spLocks noChangeArrowheads="1"/>
          </p:cNvSpPr>
          <p:nvPr/>
        </p:nvSpPr>
        <p:spPr bwMode="auto">
          <a:xfrm>
            <a:off x="6183313" y="1484313"/>
            <a:ext cx="2960687" cy="267811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chemeClr val="tx1"/>
                </a:solidFill>
              </a:rPr>
              <a:t>С</a:t>
            </a:r>
            <a:r>
              <a:rPr lang="en-US" altLang="ru-RU" sz="2400" b="1">
                <a:solidFill>
                  <a:schemeClr val="tx1"/>
                </a:solidFill>
              </a:rPr>
              <a:t>16</a:t>
            </a:r>
            <a:r>
              <a:rPr lang="ru-RU" altLang="ru-RU" sz="2400" b="1">
                <a:solidFill>
                  <a:schemeClr val="tx1"/>
                </a:solidFill>
              </a:rPr>
              <a:t>Н</a:t>
            </a:r>
            <a:r>
              <a:rPr lang="en-US" altLang="ru-RU" sz="2400" b="1">
                <a:solidFill>
                  <a:schemeClr val="tx1"/>
                </a:solidFill>
              </a:rPr>
              <a:t>3</a:t>
            </a:r>
            <a:r>
              <a:rPr lang="ru-RU" altLang="ru-RU" sz="2400" b="1">
                <a:solidFill>
                  <a:schemeClr val="tx1"/>
                </a:solidFill>
              </a:rPr>
              <a:t>4</a:t>
            </a:r>
            <a:r>
              <a:rPr lang="en-US" altLang="ru-RU" sz="2400" b="1">
                <a:solidFill>
                  <a:schemeClr val="tx1"/>
                </a:solidFill>
              </a:rPr>
              <a:t>…</a:t>
            </a:r>
            <a:r>
              <a:rPr lang="ru-RU" altLang="ru-RU" sz="2400" b="1">
                <a:solidFill>
                  <a:schemeClr val="tx1"/>
                </a:solidFill>
              </a:rPr>
              <a:t>ары қарай қатты заттар</a:t>
            </a:r>
          </a:p>
          <a:p>
            <a:pPr eaLnBrk="1" hangingPunct="1"/>
            <a:r>
              <a:rPr lang="en-US" altLang="ru-RU" sz="2400" b="1">
                <a:solidFill>
                  <a:schemeClr val="tx1"/>
                </a:solidFill>
              </a:rPr>
              <a:t>T </a:t>
            </a:r>
            <a:r>
              <a:rPr lang="ru-RU" altLang="ru-RU" sz="2400" b="1">
                <a:solidFill>
                  <a:schemeClr val="tx1"/>
                </a:solidFill>
              </a:rPr>
              <a:t>қайнау</a:t>
            </a:r>
            <a:r>
              <a:rPr lang="en-US" altLang="ru-RU" sz="2400" b="1">
                <a:solidFill>
                  <a:schemeClr val="tx1"/>
                </a:solidFill>
              </a:rPr>
              <a:t>: </a:t>
            </a:r>
          </a:p>
          <a:p>
            <a:pPr eaLnBrk="1" hangingPunct="1"/>
            <a:r>
              <a:rPr lang="ru-RU" altLang="ru-RU" sz="2400" b="1">
                <a:solidFill>
                  <a:schemeClr val="tx1"/>
                </a:solidFill>
              </a:rPr>
              <a:t>287</a:t>
            </a:r>
            <a:r>
              <a:rPr lang="en-US" altLang="ru-RU" sz="2400" b="1">
                <a:solidFill>
                  <a:schemeClr val="tx1"/>
                </a:solidFill>
              </a:rPr>
              <a:t>,5 </a:t>
            </a:r>
            <a:r>
              <a:rPr lang="en-US" altLang="ru-RU" sz="2400" b="1">
                <a:solidFill>
                  <a:schemeClr val="tx1"/>
                </a:solidFill>
                <a:cs typeface="Times New Roman" panose="02020603050405020304" pitchFamily="18" charset="0"/>
              </a:rPr>
              <a:t>°C</a:t>
            </a:r>
            <a:endParaRPr lang="kk-KZ" altLang="ru-RU" sz="2400" b="1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en-US" altLang="ru-RU" sz="2400" b="1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ru-RU" sz="2400" b="1">
                <a:solidFill>
                  <a:schemeClr val="tx1"/>
                </a:solidFill>
                <a:cs typeface="Times New Roman" panose="02020603050405020304" pitchFamily="18" charset="0"/>
              </a:rPr>
              <a:t>T </a:t>
            </a:r>
            <a:r>
              <a:rPr lang="ru-RU" altLang="ru-RU" sz="2400" b="1">
                <a:solidFill>
                  <a:schemeClr val="tx1"/>
                </a:solidFill>
                <a:cs typeface="Times New Roman" panose="02020603050405020304" pitchFamily="18" charset="0"/>
              </a:rPr>
              <a:t>балқу</a:t>
            </a:r>
            <a:r>
              <a:rPr lang="en-US" altLang="ru-RU" sz="2400" b="1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ru-RU" sz="2400" b="1">
                <a:solidFill>
                  <a:schemeClr val="tx1"/>
                </a:solidFill>
                <a:cs typeface="Times New Roman" panose="02020603050405020304" pitchFamily="18" charset="0"/>
              </a:rPr>
              <a:t> 20 °C</a:t>
            </a:r>
          </a:p>
        </p:txBody>
      </p:sp>
      <p:sp>
        <p:nvSpPr>
          <p:cNvPr id="149517" name="Text Box 13"/>
          <p:cNvSpPr txBox="1">
            <a:spLocks noChangeArrowheads="1"/>
          </p:cNvSpPr>
          <p:nvPr/>
        </p:nvSpPr>
        <p:spPr bwMode="auto">
          <a:xfrm>
            <a:off x="3492500" y="1484313"/>
            <a:ext cx="2663825" cy="26543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chemeClr val="tx1"/>
                </a:solidFill>
              </a:rPr>
              <a:t>С</a:t>
            </a:r>
            <a:r>
              <a:rPr lang="en-US" altLang="ru-RU" sz="1800" b="1">
                <a:solidFill>
                  <a:schemeClr val="tx1"/>
                </a:solidFill>
              </a:rPr>
              <a:t>5</a:t>
            </a:r>
            <a:r>
              <a:rPr lang="ru-RU" altLang="ru-RU" sz="2800" b="1">
                <a:solidFill>
                  <a:schemeClr val="tx1"/>
                </a:solidFill>
              </a:rPr>
              <a:t>Н</a:t>
            </a:r>
            <a:r>
              <a:rPr lang="en-US" altLang="ru-RU" sz="2000" b="1">
                <a:solidFill>
                  <a:schemeClr val="tx1"/>
                </a:solidFill>
              </a:rPr>
              <a:t>12</a:t>
            </a:r>
            <a:r>
              <a:rPr lang="en-US" altLang="ru-RU" sz="2800" b="1">
                <a:solidFill>
                  <a:schemeClr val="tx1"/>
                </a:solidFill>
              </a:rPr>
              <a:t>…C</a:t>
            </a:r>
            <a:r>
              <a:rPr lang="en-US" altLang="ru-RU" sz="1800" b="1">
                <a:solidFill>
                  <a:schemeClr val="tx1"/>
                </a:solidFill>
              </a:rPr>
              <a:t>15</a:t>
            </a:r>
            <a:r>
              <a:rPr lang="ru-RU" altLang="ru-RU" sz="2800" b="1">
                <a:solidFill>
                  <a:schemeClr val="tx1"/>
                </a:solidFill>
              </a:rPr>
              <a:t>Н</a:t>
            </a:r>
            <a:r>
              <a:rPr lang="en-US" altLang="ru-RU" sz="1800" b="1">
                <a:solidFill>
                  <a:schemeClr val="tx1"/>
                </a:solidFill>
              </a:rPr>
              <a:t>32</a:t>
            </a:r>
            <a:r>
              <a:rPr lang="ru-RU" altLang="ru-RU" sz="2800" b="1">
                <a:solidFill>
                  <a:schemeClr val="tx1"/>
                </a:solidFill>
              </a:rPr>
              <a:t> –сұйықтар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</a:rPr>
              <a:t>T</a:t>
            </a:r>
            <a:r>
              <a:rPr lang="en-US" altLang="ru-RU" sz="2400" b="1">
                <a:solidFill>
                  <a:schemeClr val="tx1"/>
                </a:solidFill>
              </a:rPr>
              <a:t> </a:t>
            </a:r>
            <a:r>
              <a:rPr lang="ru-RU" altLang="ru-RU" sz="2400" b="1">
                <a:solidFill>
                  <a:schemeClr val="tx1"/>
                </a:solidFill>
              </a:rPr>
              <a:t>қайнау</a:t>
            </a:r>
            <a:r>
              <a:rPr lang="en-US" altLang="ru-RU" sz="2800" b="1">
                <a:solidFill>
                  <a:schemeClr val="tx1"/>
                </a:solidFill>
              </a:rPr>
              <a:t>: </a:t>
            </a:r>
          </a:p>
          <a:p>
            <a:pPr eaLnBrk="1" hangingPunct="1"/>
            <a:r>
              <a:rPr lang="ru-RU" altLang="ru-RU" sz="2800" b="1">
                <a:solidFill>
                  <a:schemeClr val="tx1"/>
                </a:solidFill>
              </a:rPr>
              <a:t>36</a:t>
            </a:r>
            <a:r>
              <a:rPr lang="en-US" altLang="ru-RU" sz="2800" b="1">
                <a:solidFill>
                  <a:schemeClr val="tx1"/>
                </a:solidFill>
              </a:rPr>
              <a:t>,</a:t>
            </a:r>
            <a:r>
              <a:rPr lang="ru-RU" altLang="ru-RU" sz="2800" b="1">
                <a:solidFill>
                  <a:schemeClr val="tx1"/>
                </a:solidFill>
              </a:rPr>
              <a:t>1</a:t>
            </a:r>
            <a:r>
              <a:rPr lang="en-US" altLang="ru-RU" sz="2800" b="1">
                <a:solidFill>
                  <a:schemeClr val="tx1"/>
                </a:solidFill>
              </a:rPr>
              <a:t>…</a:t>
            </a:r>
            <a:r>
              <a:rPr lang="ru-RU" altLang="ru-RU" sz="2800" b="1">
                <a:solidFill>
                  <a:schemeClr val="tx1"/>
                </a:solidFill>
              </a:rPr>
              <a:t>270</a:t>
            </a:r>
            <a:r>
              <a:rPr lang="en-US" altLang="ru-RU" sz="2800" b="1">
                <a:solidFill>
                  <a:schemeClr val="tx1"/>
                </a:solidFill>
              </a:rPr>
              <a:t>,5 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°C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T</a:t>
            </a:r>
            <a:r>
              <a:rPr lang="kk-KZ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балқу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 -12</a:t>
            </a:r>
            <a:r>
              <a:rPr lang="ru-RU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9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,</a:t>
            </a:r>
            <a:r>
              <a:rPr lang="ru-RU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8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…</a:t>
            </a:r>
            <a:r>
              <a:rPr lang="ru-RU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10</a:t>
            </a:r>
            <a:r>
              <a:rPr lang="en-US" altLang="ru-RU" sz="2800" b="1">
                <a:solidFill>
                  <a:schemeClr val="tx1"/>
                </a:solidFill>
                <a:cs typeface="Times New Roman" panose="02020603050405020304" pitchFamily="18" charset="0"/>
              </a:rPr>
              <a:t> °C</a:t>
            </a:r>
          </a:p>
        </p:txBody>
      </p:sp>
    </p:spTree>
    <p:extLst>
      <p:ext uri="{BB962C8B-B14F-4D97-AF65-F5344CB8AC3E}">
        <p14:creationId xmlns:p14="http://schemas.microsoft.com/office/powerpoint/2010/main" val="243875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9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4" grpId="0" build="p"/>
      <p:bldP spid="149515" grpId="0" animBg="1"/>
      <p:bldP spid="149516" grpId="0" animBg="1"/>
      <p:bldP spid="1495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706489" y="1467644"/>
            <a:ext cx="547211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buFontTx/>
              <a:buAutoNum type="arabicParenR"/>
            </a:pPr>
            <a:r>
              <a:rPr kumimoji="1" lang="kk-KZ" altLang="ru-RU" sz="2800" u="sng" dirty="0">
                <a:solidFill>
                  <a:srgbClr val="09090D"/>
                </a:solidFill>
              </a:rPr>
              <a:t>Өнеркәсіпте</a:t>
            </a:r>
            <a:endParaRPr kumimoji="1" lang="en-US" altLang="ru-RU" sz="2800" u="sng" dirty="0">
              <a:solidFill>
                <a:srgbClr val="09090D"/>
              </a:solidFill>
            </a:endParaRPr>
          </a:p>
          <a:p>
            <a:pPr algn="l" eaLnBrk="1" hangingPunct="1"/>
            <a:r>
              <a:rPr kumimoji="1" lang="ru-RU" altLang="ru-RU" sz="2800" dirty="0">
                <a:solidFill>
                  <a:srgbClr val="09090D"/>
                </a:solidFill>
              </a:rPr>
              <a:t>   а) </a:t>
            </a:r>
            <a:r>
              <a:rPr kumimoji="1" lang="ru-RU" altLang="ru-RU" sz="2800" dirty="0" err="1">
                <a:solidFill>
                  <a:srgbClr val="09090D"/>
                </a:solidFill>
              </a:rPr>
              <a:t>мұнай</a:t>
            </a:r>
            <a:r>
              <a:rPr kumimoji="1" lang="ru-RU" altLang="ru-RU" sz="2800" dirty="0">
                <a:solidFill>
                  <a:srgbClr val="09090D"/>
                </a:solidFill>
              </a:rPr>
              <a:t> </a:t>
            </a:r>
            <a:r>
              <a:rPr kumimoji="1" lang="ru-RU" altLang="ru-RU" sz="2800" dirty="0" err="1">
                <a:solidFill>
                  <a:srgbClr val="09090D"/>
                </a:solidFill>
              </a:rPr>
              <a:t>өнімдерін</a:t>
            </a:r>
            <a:r>
              <a:rPr kumimoji="1" lang="ru-RU" altLang="ru-RU" sz="2800" dirty="0">
                <a:solidFill>
                  <a:srgbClr val="09090D"/>
                </a:solidFill>
              </a:rPr>
              <a:t> </a:t>
            </a:r>
            <a:r>
              <a:rPr kumimoji="1" lang="ru-RU" altLang="ru-RU" sz="2800" dirty="0" err="1">
                <a:solidFill>
                  <a:srgbClr val="09090D"/>
                </a:solidFill>
              </a:rPr>
              <a:t>крекингілеу</a:t>
            </a:r>
            <a:r>
              <a:rPr kumimoji="1" lang="ru-RU" altLang="ru-RU" sz="2800" dirty="0">
                <a:solidFill>
                  <a:srgbClr val="09090D"/>
                </a:solidFill>
              </a:rPr>
              <a:t> </a:t>
            </a:r>
            <a:r>
              <a:rPr kumimoji="1" lang="en-US" altLang="ru-RU" sz="2800" dirty="0">
                <a:solidFill>
                  <a:srgbClr val="09090D"/>
                </a:solidFill>
              </a:rPr>
              <a:t>:</a:t>
            </a:r>
            <a:endParaRPr kumimoji="1" lang="en-US" altLang="ru-RU" sz="2800" u="sng" dirty="0">
              <a:solidFill>
                <a:srgbClr val="09090D"/>
              </a:solidFill>
            </a:endParaRPr>
          </a:p>
          <a:p>
            <a:pPr algn="l" eaLnBrk="1" hangingPunct="1"/>
            <a:r>
              <a:rPr kumimoji="1" lang="en-US" altLang="ru-RU" sz="2800" dirty="0">
                <a:solidFill>
                  <a:srgbClr val="09090D"/>
                </a:solidFill>
              </a:rPr>
              <a:t>       </a:t>
            </a:r>
            <a:r>
              <a:rPr kumimoji="1" lang="en-US" altLang="ru-RU" sz="2800" b="1" dirty="0">
                <a:solidFill>
                  <a:srgbClr val="09090D"/>
                </a:solidFill>
              </a:rPr>
              <a:t>C</a:t>
            </a:r>
            <a:r>
              <a:rPr kumimoji="1" lang="en-US" altLang="ru-RU" sz="1800" b="1" dirty="0">
                <a:solidFill>
                  <a:srgbClr val="09090D"/>
                </a:solidFill>
              </a:rPr>
              <a:t>16</a:t>
            </a:r>
            <a:r>
              <a:rPr kumimoji="1" lang="en-US" altLang="ru-RU" sz="2800" b="1" dirty="0">
                <a:solidFill>
                  <a:srgbClr val="09090D"/>
                </a:solidFill>
              </a:rPr>
              <a:t>H</a:t>
            </a:r>
            <a:r>
              <a:rPr kumimoji="1" lang="en-US" altLang="ru-RU" sz="1800" b="1" dirty="0">
                <a:solidFill>
                  <a:srgbClr val="09090D"/>
                </a:solidFill>
              </a:rPr>
              <a:t>34</a:t>
            </a:r>
            <a:r>
              <a:rPr kumimoji="1" lang="en-US" altLang="ru-RU" sz="2800" b="1" dirty="0">
                <a:solidFill>
                  <a:srgbClr val="09090D"/>
                </a:solidFill>
              </a:rPr>
              <a:t> </a:t>
            </a:r>
            <a:r>
              <a:rPr kumimoji="1" lang="en-US" altLang="ru-RU" sz="2800" b="1" dirty="0">
                <a:solidFill>
                  <a:srgbClr val="09090D"/>
                </a:solidFill>
                <a:cs typeface="Times New Roman" panose="02020603050405020304" pitchFamily="18" charset="0"/>
              </a:rPr>
              <a:t>→ C</a:t>
            </a:r>
            <a:r>
              <a:rPr kumimoji="1" lang="en-US" altLang="ru-RU" sz="1800" b="1" dirty="0">
                <a:solidFill>
                  <a:srgbClr val="09090D"/>
                </a:solidFill>
                <a:cs typeface="Times New Roman" panose="02020603050405020304" pitchFamily="18" charset="0"/>
              </a:rPr>
              <a:t>8</a:t>
            </a:r>
            <a:r>
              <a:rPr kumimoji="1" lang="en-US" altLang="ru-RU" sz="2800" b="1" dirty="0">
                <a:solidFill>
                  <a:srgbClr val="09090D"/>
                </a:solidFill>
                <a:cs typeface="Times New Roman" panose="02020603050405020304" pitchFamily="18" charset="0"/>
              </a:rPr>
              <a:t>H</a:t>
            </a:r>
            <a:r>
              <a:rPr kumimoji="1" lang="en-US" altLang="ru-RU" sz="1800" b="1" dirty="0">
                <a:solidFill>
                  <a:srgbClr val="09090D"/>
                </a:solidFill>
                <a:cs typeface="Times New Roman" panose="02020603050405020304" pitchFamily="18" charset="0"/>
              </a:rPr>
              <a:t>18</a:t>
            </a:r>
            <a:r>
              <a:rPr kumimoji="1" lang="en-US" altLang="ru-RU" sz="2800" b="1" dirty="0">
                <a:solidFill>
                  <a:srgbClr val="09090D"/>
                </a:solidFill>
                <a:cs typeface="Times New Roman" panose="02020603050405020304" pitchFamily="18" charset="0"/>
              </a:rPr>
              <a:t> + C</a:t>
            </a:r>
            <a:r>
              <a:rPr kumimoji="1" lang="en-US" altLang="ru-RU" sz="1800" b="1" dirty="0">
                <a:solidFill>
                  <a:srgbClr val="09090D"/>
                </a:solidFill>
                <a:cs typeface="Times New Roman" panose="02020603050405020304" pitchFamily="18" charset="0"/>
              </a:rPr>
              <a:t>8</a:t>
            </a:r>
            <a:r>
              <a:rPr kumimoji="1" lang="en-US" altLang="ru-RU" sz="2800" b="1" dirty="0">
                <a:solidFill>
                  <a:srgbClr val="09090D"/>
                </a:solidFill>
                <a:cs typeface="Times New Roman" panose="02020603050405020304" pitchFamily="18" charset="0"/>
              </a:rPr>
              <a:t>H</a:t>
            </a:r>
            <a:r>
              <a:rPr kumimoji="1" lang="en-US" altLang="ru-RU" sz="1800" b="1" dirty="0">
                <a:solidFill>
                  <a:srgbClr val="09090D"/>
                </a:solidFill>
                <a:cs typeface="Times New Roman" panose="02020603050405020304" pitchFamily="18" charset="0"/>
              </a:rPr>
              <a:t>16</a:t>
            </a:r>
          </a:p>
          <a:p>
            <a:pPr algn="l" eaLnBrk="1" hangingPunct="1"/>
            <a:r>
              <a:rPr kumimoji="1" lang="ru-RU" altLang="ru-RU" sz="2800" dirty="0">
                <a:solidFill>
                  <a:srgbClr val="09090D"/>
                </a:solidFill>
              </a:rPr>
              <a:t> 2) </a:t>
            </a:r>
            <a:r>
              <a:rPr kumimoji="1" lang="ru-RU" altLang="ru-RU" sz="2800" u="sng" dirty="0" err="1">
                <a:solidFill>
                  <a:srgbClr val="09090D"/>
                </a:solidFill>
              </a:rPr>
              <a:t>Зертханада</a:t>
            </a:r>
            <a:r>
              <a:rPr kumimoji="1" lang="ru-RU" altLang="ru-RU" sz="2800" dirty="0">
                <a:solidFill>
                  <a:srgbClr val="09090D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kumimoji="1" lang="ru-RU" altLang="ru-RU" sz="2800" dirty="0"/>
              <a:t> </a:t>
            </a:r>
          </a:p>
        </p:txBody>
      </p:sp>
      <p:sp>
        <p:nvSpPr>
          <p:cNvPr id="22531" name="Text Box 4"/>
          <p:cNvSpPr>
            <a:spLocks noChangeArrowheads="1"/>
          </p:cNvSpPr>
          <p:nvPr>
            <p:ph type="body" idx="1"/>
          </p:nvPr>
        </p:nvSpPr>
        <p:spPr>
          <a:xfrm>
            <a:off x="827088" y="5013325"/>
            <a:ext cx="7772400" cy="1152525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kumimoji="1" lang="ru-RU" altLang="ru-RU" smtClean="0">
                <a:solidFill>
                  <a:srgbClr val="110805"/>
                </a:solidFill>
                <a:latin typeface="Times New Roman" panose="02020603050405020304" pitchFamily="18" charset="0"/>
              </a:rPr>
              <a:t>в) </a:t>
            </a:r>
            <a:r>
              <a:rPr kumimoji="1" lang="kk-KZ" altLang="ru-RU" sz="2800" smtClean="0">
                <a:solidFill>
                  <a:srgbClr val="110805"/>
                </a:solidFill>
              </a:rPr>
              <a:t>карбон қышқылының натрий тұздарын декарбоксилдеу</a:t>
            </a:r>
            <a:endParaRPr kumimoji="1" lang="en-US" altLang="ru-RU" sz="2800" smtClean="0">
              <a:solidFill>
                <a:srgbClr val="110805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СН</a:t>
            </a:r>
            <a:r>
              <a:rPr kumimoji="1" lang="ru-RU" altLang="ru-RU" sz="1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3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СОО</a:t>
            </a:r>
            <a:r>
              <a:rPr kumimoji="1" lang="en-US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Na + 2Na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ОН 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 СН</a:t>
            </a:r>
            <a:r>
              <a:rPr kumimoji="1" lang="ru-RU" altLang="ru-RU" sz="16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4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  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 + </a:t>
            </a:r>
            <a:r>
              <a:rPr kumimoji="1" lang="en-US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N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а</a:t>
            </a:r>
            <a:r>
              <a:rPr kumimoji="1" lang="ru-RU" altLang="ru-RU" sz="16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2</a:t>
            </a:r>
            <a:r>
              <a:rPr kumimoji="1" lang="ru-RU" altLang="ru-RU" sz="28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СО</a:t>
            </a:r>
            <a:r>
              <a:rPr kumimoji="1" lang="ru-RU" altLang="ru-RU" sz="1600" b="1" smtClean="0">
                <a:solidFill>
                  <a:srgbClr val="110805"/>
                </a:solidFill>
                <a:latin typeface="Times New Roman" panose="02020603050405020304" pitchFamily="18" charset="0"/>
              </a:rPr>
              <a:t>3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SzTx/>
              <a:buFont typeface="Wingdings" panose="05000000000000000000" pitchFamily="2" charset="2"/>
              <a:buNone/>
            </a:pPr>
            <a:r>
              <a:rPr kumimoji="1" lang="ru-RU" altLang="ru-RU" sz="2800" smtClean="0">
                <a:solidFill>
                  <a:srgbClr val="110805"/>
                </a:solidFill>
              </a:rPr>
              <a:t> 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268361" y="4005263"/>
            <a:ext cx="500861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b="1">
                <a:solidFill>
                  <a:srgbClr val="09090D"/>
                </a:solidFill>
              </a:rPr>
              <a:t> </a:t>
            </a:r>
            <a:r>
              <a:rPr kumimoji="1" lang="ru-RU" altLang="ru-RU" sz="3200">
                <a:solidFill>
                  <a:srgbClr val="09090D"/>
                </a:solidFill>
              </a:rPr>
              <a:t>б)</a:t>
            </a:r>
            <a:r>
              <a:rPr kumimoji="1" lang="ru-RU" altLang="ru-RU" sz="3200" b="1">
                <a:solidFill>
                  <a:srgbClr val="09090D"/>
                </a:solidFill>
              </a:rPr>
              <a:t> </a:t>
            </a:r>
            <a:r>
              <a:rPr kumimoji="1" lang="ru-RU" altLang="ru-RU" sz="3200">
                <a:solidFill>
                  <a:srgbClr val="FF3300"/>
                </a:solidFill>
              </a:rPr>
              <a:t>Вюрц реакциясы</a:t>
            </a:r>
            <a:r>
              <a:rPr kumimoji="1" lang="en-US" altLang="ru-RU" b="1">
                <a:solidFill>
                  <a:srgbClr val="09090D"/>
                </a:solidFill>
              </a:rPr>
              <a:t>:</a:t>
            </a:r>
            <a:endParaRPr kumimoji="1" lang="ru-RU" altLang="ru-RU" b="1" i="1">
              <a:solidFill>
                <a:srgbClr val="09090D"/>
              </a:solidFill>
            </a:endParaRP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1835150" y="4508500"/>
            <a:ext cx="5730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 sz="3200" b="1">
                <a:solidFill>
                  <a:srgbClr val="110805"/>
                </a:solidFill>
              </a:rPr>
              <a:t>C</a:t>
            </a:r>
            <a:r>
              <a:rPr lang="en-US" altLang="ru-RU" sz="2000" b="1">
                <a:solidFill>
                  <a:srgbClr val="110805"/>
                </a:solidFill>
              </a:rPr>
              <a:t>2</a:t>
            </a:r>
            <a:r>
              <a:rPr lang="en-US" altLang="ru-RU" sz="3200" b="1">
                <a:solidFill>
                  <a:srgbClr val="110805"/>
                </a:solidFill>
              </a:rPr>
              <a:t>H</a:t>
            </a:r>
            <a:r>
              <a:rPr lang="en-US" altLang="ru-RU" sz="2000" b="1">
                <a:solidFill>
                  <a:srgbClr val="110805"/>
                </a:solidFill>
              </a:rPr>
              <a:t>5</a:t>
            </a:r>
            <a:r>
              <a:rPr lang="en-US" altLang="ru-RU" sz="3200" b="1">
                <a:solidFill>
                  <a:srgbClr val="110805"/>
                </a:solidFill>
              </a:rPr>
              <a:t>Cl + 2Na </a:t>
            </a:r>
            <a:r>
              <a:rPr lang="en-US" altLang="ru-RU" sz="3200" b="1">
                <a:solidFill>
                  <a:srgbClr val="110805"/>
                </a:solidFill>
                <a:cs typeface="Times New Roman" panose="02020603050405020304" pitchFamily="18" charset="0"/>
              </a:rPr>
              <a:t>→ C</a:t>
            </a:r>
            <a:r>
              <a:rPr lang="en-US" altLang="ru-RU" sz="2000" b="1">
                <a:solidFill>
                  <a:srgbClr val="110805"/>
                </a:solidFill>
                <a:cs typeface="Times New Roman" panose="02020603050405020304" pitchFamily="18" charset="0"/>
              </a:rPr>
              <a:t>4</a:t>
            </a:r>
            <a:r>
              <a:rPr lang="en-US" altLang="ru-RU" sz="3200" b="1">
                <a:solidFill>
                  <a:srgbClr val="110805"/>
                </a:solidFill>
                <a:cs typeface="Times New Roman" panose="02020603050405020304" pitchFamily="18" charset="0"/>
              </a:rPr>
              <a:t>H</a:t>
            </a:r>
            <a:r>
              <a:rPr lang="en-US" altLang="ru-RU" sz="2000" b="1">
                <a:solidFill>
                  <a:srgbClr val="110805"/>
                </a:solidFill>
                <a:cs typeface="Times New Roman" panose="02020603050405020304" pitchFamily="18" charset="0"/>
              </a:rPr>
              <a:t>10</a:t>
            </a:r>
            <a:r>
              <a:rPr lang="en-US" altLang="ru-RU" sz="3200" b="1">
                <a:solidFill>
                  <a:srgbClr val="110805"/>
                </a:solidFill>
                <a:cs typeface="Times New Roman" panose="02020603050405020304" pitchFamily="18" charset="0"/>
              </a:rPr>
              <a:t> + 2NaCl</a:t>
            </a:r>
          </a:p>
        </p:txBody>
      </p:sp>
      <p:sp>
        <p:nvSpPr>
          <p:cNvPr id="2253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Алынуы</a:t>
            </a:r>
          </a:p>
        </p:txBody>
      </p:sp>
      <p:sp>
        <p:nvSpPr>
          <p:cNvPr id="22535" name="Text Box 8"/>
          <p:cNvSpPr txBox="1">
            <a:spLocks noChangeArrowheads="1"/>
          </p:cNvSpPr>
          <p:nvPr/>
        </p:nvSpPr>
        <p:spPr bwMode="auto">
          <a:xfrm>
            <a:off x="1763713" y="3068638"/>
            <a:ext cx="4752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3200">
                <a:solidFill>
                  <a:schemeClr val="tx1"/>
                </a:solidFill>
              </a:rPr>
              <a:t>а) карбидті гидролиздеу</a:t>
            </a:r>
            <a:r>
              <a:rPr lang="en-US" altLang="ru-RU" sz="3200">
                <a:solidFill>
                  <a:schemeClr val="tx1"/>
                </a:solidFill>
              </a:rPr>
              <a:t>:</a:t>
            </a:r>
            <a:endParaRPr lang="ru-RU" altLang="ru-RU" sz="3200">
              <a:solidFill>
                <a:schemeClr val="tx1"/>
              </a:solidFill>
            </a:endParaRPr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1187450" y="3644900"/>
            <a:ext cx="5835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9090D"/>
                </a:solidFill>
              </a:rPr>
              <a:t>Al</a:t>
            </a:r>
            <a:r>
              <a:rPr lang="en-US" altLang="ru-RU" sz="1800" b="1">
                <a:solidFill>
                  <a:srgbClr val="09090D"/>
                </a:solidFill>
              </a:rPr>
              <a:t>4</a:t>
            </a:r>
            <a:r>
              <a:rPr lang="en-US" altLang="ru-RU" sz="2800" b="1">
                <a:solidFill>
                  <a:srgbClr val="09090D"/>
                </a:solidFill>
              </a:rPr>
              <a:t>C</a:t>
            </a:r>
            <a:r>
              <a:rPr lang="en-US" altLang="ru-RU" sz="1800" b="1">
                <a:solidFill>
                  <a:srgbClr val="09090D"/>
                </a:solidFill>
              </a:rPr>
              <a:t>3</a:t>
            </a:r>
            <a:r>
              <a:rPr lang="en-US" altLang="ru-RU" sz="2800" b="1">
                <a:solidFill>
                  <a:srgbClr val="09090D"/>
                </a:solidFill>
              </a:rPr>
              <a:t> +12 H</a:t>
            </a:r>
            <a:r>
              <a:rPr lang="en-US" altLang="ru-RU" sz="2000" b="1">
                <a:solidFill>
                  <a:srgbClr val="09090D"/>
                </a:solidFill>
              </a:rPr>
              <a:t>2</a:t>
            </a:r>
            <a:r>
              <a:rPr lang="en-US" altLang="ru-RU" sz="2800" b="1">
                <a:solidFill>
                  <a:srgbClr val="09090D"/>
                </a:solidFill>
              </a:rPr>
              <a:t>O = 3 CH</a:t>
            </a:r>
            <a:r>
              <a:rPr lang="en-US" altLang="ru-RU" sz="2000" b="1">
                <a:solidFill>
                  <a:srgbClr val="09090D"/>
                </a:solidFill>
              </a:rPr>
              <a:t>4</a:t>
            </a:r>
            <a:r>
              <a:rPr lang="en-US" altLang="ru-RU" sz="2800" b="1">
                <a:solidFill>
                  <a:srgbClr val="09090D"/>
                </a:solidFill>
              </a:rPr>
              <a:t> + 4 Al(OH)</a:t>
            </a:r>
            <a:r>
              <a:rPr lang="en-US" altLang="ru-RU" sz="1800" b="1">
                <a:solidFill>
                  <a:srgbClr val="09090D"/>
                </a:solidFill>
              </a:rPr>
              <a:t>3</a:t>
            </a:r>
            <a:r>
              <a:rPr lang="en-US" altLang="ru-RU" sz="2800" b="1">
                <a:solidFill>
                  <a:srgbClr val="09090D"/>
                </a:solidFill>
                <a:cs typeface="Times New Roman" panose="02020603050405020304" pitchFamily="18" charset="0"/>
              </a:rPr>
              <a:t>↓</a:t>
            </a:r>
          </a:p>
        </p:txBody>
      </p:sp>
    </p:spTree>
    <p:extLst>
      <p:ext uri="{BB962C8B-B14F-4D97-AF65-F5344CB8AC3E}">
        <p14:creationId xmlns:p14="http://schemas.microsoft.com/office/powerpoint/2010/main" val="83295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7772400" cy="720725"/>
          </a:xfrm>
        </p:spPr>
        <p:txBody>
          <a:bodyPr/>
          <a:lstStyle/>
          <a:p>
            <a:pPr algn="ctr" eaLnBrk="1" hangingPunct="1"/>
            <a:r>
              <a:rPr lang="ru-RU" altLang="ru-RU" sz="3800" smtClean="0"/>
              <a:t>Химиялық қасиеттері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kk-KZ" altLang="ru-RU" smtClean="0"/>
          </a:p>
        </p:txBody>
      </p:sp>
      <p:pic>
        <p:nvPicPr>
          <p:cNvPr id="24580" name="Picture 4" descr="а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750"/>
            <a:ext cx="8748713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027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116013" y="2155825"/>
            <a:ext cx="437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ru-RU" altLang="ru-RU" sz="2400" b="1">
                <a:solidFill>
                  <a:srgbClr val="09090D"/>
                </a:solidFill>
              </a:rPr>
              <a:t>СН</a:t>
            </a:r>
            <a:r>
              <a:rPr lang="ru-RU" altLang="ru-RU" b="1">
                <a:solidFill>
                  <a:srgbClr val="09090D"/>
                </a:solidFill>
              </a:rPr>
              <a:t>4</a:t>
            </a:r>
            <a:r>
              <a:rPr lang="ru-RU" altLang="ru-RU" sz="2400" b="1">
                <a:solidFill>
                  <a:srgbClr val="09090D"/>
                </a:solidFill>
              </a:rPr>
              <a:t> + С</a:t>
            </a:r>
            <a:r>
              <a:rPr lang="en-US" altLang="ru-RU" sz="2400" b="1">
                <a:solidFill>
                  <a:srgbClr val="09090D"/>
                </a:solidFill>
              </a:rPr>
              <a:t>l</a:t>
            </a:r>
            <a:r>
              <a:rPr lang="en-US" altLang="ru-RU" b="1">
                <a:solidFill>
                  <a:srgbClr val="09090D"/>
                </a:solidFill>
              </a:rPr>
              <a:t>2</a:t>
            </a:r>
            <a:r>
              <a:rPr lang="en-US" altLang="ru-RU" sz="2400" b="1">
                <a:solidFill>
                  <a:srgbClr val="09090D"/>
                </a:solidFill>
              </a:rPr>
              <a:t>        CH</a:t>
            </a:r>
            <a:r>
              <a:rPr lang="en-US" altLang="ru-RU" b="1">
                <a:solidFill>
                  <a:srgbClr val="09090D"/>
                </a:solidFill>
              </a:rPr>
              <a:t>3</a:t>
            </a:r>
            <a:r>
              <a:rPr lang="en-US" altLang="ru-RU" sz="2400" b="1">
                <a:solidFill>
                  <a:srgbClr val="09090D"/>
                </a:solidFill>
              </a:rPr>
              <a:t>Cl + HCl + Q</a:t>
            </a:r>
            <a:endParaRPr lang="ru-RU" altLang="ru-RU" sz="2400" b="1">
              <a:solidFill>
                <a:srgbClr val="09090D"/>
              </a:solidFill>
            </a:endParaRPr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2555875" y="2420938"/>
            <a:ext cx="444500" cy="0"/>
          </a:xfrm>
          <a:prstGeom prst="line">
            <a:avLst/>
          </a:prstGeom>
          <a:noFill/>
          <a:ln w="9525">
            <a:solidFill>
              <a:srgbClr val="09090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2627313" y="1773238"/>
            <a:ext cx="32861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ru-RU">
                <a:solidFill>
                  <a:srgbClr val="09090D"/>
                </a:solidFill>
              </a:rPr>
              <a:t>  </a:t>
            </a:r>
            <a:r>
              <a:rPr lang="en-US" altLang="ru-RU" sz="1800">
                <a:solidFill>
                  <a:srgbClr val="09090D"/>
                </a:solidFill>
              </a:rPr>
              <a:t>t</a:t>
            </a:r>
            <a:endParaRPr lang="ru-RU" altLang="ru-RU" sz="1800">
              <a:solidFill>
                <a:srgbClr val="09090D"/>
              </a:solidFill>
            </a:endParaRP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727779" y="1221872"/>
            <a:ext cx="6864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ru-RU" altLang="ru-RU" sz="2400" b="1" u="sng" dirty="0">
                <a:solidFill>
                  <a:srgbClr val="09090D"/>
                </a:solidFill>
              </a:rPr>
              <a:t>Реакция </a:t>
            </a:r>
            <a:r>
              <a:rPr lang="ru-RU" altLang="ru-RU" sz="2400" b="1" u="sng" dirty="0" err="1">
                <a:solidFill>
                  <a:srgbClr val="09090D"/>
                </a:solidFill>
              </a:rPr>
              <a:t>радикалды</a:t>
            </a:r>
            <a:r>
              <a:rPr lang="ru-RU" altLang="ru-RU" sz="2400" b="1" u="sng" dirty="0">
                <a:solidFill>
                  <a:srgbClr val="09090D"/>
                </a:solidFill>
              </a:rPr>
              <a:t> механизм </a:t>
            </a:r>
            <a:r>
              <a:rPr lang="ru-RU" altLang="ru-RU" sz="2400" b="1" u="sng" dirty="0" err="1">
                <a:solidFill>
                  <a:srgbClr val="09090D"/>
                </a:solidFill>
              </a:rPr>
              <a:t>бойынша</a:t>
            </a:r>
            <a:r>
              <a:rPr lang="ru-RU" altLang="ru-RU" sz="2400" b="1" u="sng" dirty="0">
                <a:solidFill>
                  <a:srgbClr val="09090D"/>
                </a:solidFill>
              </a:rPr>
              <a:t> </a:t>
            </a:r>
            <a:r>
              <a:rPr lang="ru-RU" altLang="ru-RU" sz="2400" b="1" u="sng" dirty="0" err="1">
                <a:solidFill>
                  <a:srgbClr val="09090D"/>
                </a:solidFill>
              </a:rPr>
              <a:t>жүреді</a:t>
            </a:r>
            <a:r>
              <a:rPr lang="ru-RU" altLang="ru-RU" sz="2400" b="1" u="sng" dirty="0">
                <a:solidFill>
                  <a:srgbClr val="09090D"/>
                </a:solidFill>
              </a:rPr>
              <a:t>.</a:t>
            </a:r>
          </a:p>
        </p:txBody>
      </p:sp>
      <p:sp>
        <p:nvSpPr>
          <p:cNvPr id="25606" name="AutoShape 65"/>
          <p:cNvSpPr>
            <a:spLocks noChangeArrowheads="1"/>
          </p:cNvSpPr>
          <p:nvPr/>
        </p:nvSpPr>
        <p:spPr bwMode="auto">
          <a:xfrm>
            <a:off x="7162800" y="3581400"/>
            <a:ext cx="6096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AutoShape 67"/>
          <p:cNvSpPr>
            <a:spLocks noChangeArrowheads="1"/>
          </p:cNvSpPr>
          <p:nvPr/>
        </p:nvSpPr>
        <p:spPr bwMode="auto">
          <a:xfrm rot="-7165576">
            <a:off x="6699250" y="4324350"/>
            <a:ext cx="5334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8" name="Oval 68"/>
          <p:cNvSpPr>
            <a:spLocks noChangeArrowheads="1"/>
          </p:cNvSpPr>
          <p:nvPr/>
        </p:nvSpPr>
        <p:spPr bwMode="auto">
          <a:xfrm rot="-9033843">
            <a:off x="6400800" y="48006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09" name="AutoShape 69"/>
          <p:cNvSpPr>
            <a:spLocks noChangeArrowheads="1"/>
          </p:cNvSpPr>
          <p:nvPr/>
        </p:nvSpPr>
        <p:spPr bwMode="auto">
          <a:xfrm rot="7802461">
            <a:off x="7581900" y="44577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0" name="Oval 70"/>
          <p:cNvSpPr>
            <a:spLocks noChangeArrowheads="1"/>
          </p:cNvSpPr>
          <p:nvPr/>
        </p:nvSpPr>
        <p:spPr bwMode="auto">
          <a:xfrm rot="-3131625">
            <a:off x="7810500" y="49149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11" name="AutoShape 71"/>
          <p:cNvSpPr>
            <a:spLocks noChangeArrowheads="1"/>
          </p:cNvSpPr>
          <p:nvPr/>
        </p:nvSpPr>
        <p:spPr bwMode="auto">
          <a:xfrm rot="5122091">
            <a:off x="7658100" y="40767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AutoShape 73"/>
          <p:cNvSpPr>
            <a:spLocks noChangeArrowheads="1"/>
          </p:cNvSpPr>
          <p:nvPr/>
        </p:nvSpPr>
        <p:spPr bwMode="auto">
          <a:xfrm rot="-5157166">
            <a:off x="7239000" y="4419600"/>
            <a:ext cx="76200" cy="381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3" name="AutoShape 74"/>
          <p:cNvSpPr>
            <a:spLocks noChangeArrowheads="1"/>
          </p:cNvSpPr>
          <p:nvPr/>
        </p:nvSpPr>
        <p:spPr bwMode="auto">
          <a:xfrm rot="-3465167">
            <a:off x="7270750" y="440055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4" name="AutoShape 75"/>
          <p:cNvSpPr>
            <a:spLocks noChangeArrowheads="1"/>
          </p:cNvSpPr>
          <p:nvPr/>
        </p:nvSpPr>
        <p:spPr bwMode="auto">
          <a:xfrm rot="2741794">
            <a:off x="7505700" y="43815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5" name="AutoShape 76"/>
          <p:cNvSpPr>
            <a:spLocks noChangeArrowheads="1"/>
          </p:cNvSpPr>
          <p:nvPr/>
        </p:nvSpPr>
        <p:spPr bwMode="auto">
          <a:xfrm rot="10800000">
            <a:off x="7391400" y="45720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Line 77"/>
          <p:cNvSpPr>
            <a:spLocks noChangeShapeType="1"/>
          </p:cNvSpPr>
          <p:nvPr/>
        </p:nvSpPr>
        <p:spPr bwMode="auto">
          <a:xfrm>
            <a:off x="7467600" y="4648200"/>
            <a:ext cx="38100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7" name="Oval 78"/>
          <p:cNvSpPr>
            <a:spLocks noChangeArrowheads="1"/>
          </p:cNvSpPr>
          <p:nvPr/>
        </p:nvSpPr>
        <p:spPr bwMode="auto">
          <a:xfrm>
            <a:off x="7924800" y="51054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18" name="Oval 79"/>
          <p:cNvSpPr>
            <a:spLocks noChangeArrowheads="1"/>
          </p:cNvSpPr>
          <p:nvPr/>
        </p:nvSpPr>
        <p:spPr bwMode="auto">
          <a:xfrm>
            <a:off x="6248400" y="49530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19" name="Oval 95"/>
          <p:cNvSpPr>
            <a:spLocks noChangeArrowheads="1"/>
          </p:cNvSpPr>
          <p:nvPr/>
        </p:nvSpPr>
        <p:spPr bwMode="auto">
          <a:xfrm>
            <a:off x="8077200" y="43434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20" name="AutoShape 128"/>
          <p:cNvSpPr>
            <a:spLocks noChangeArrowheads="1"/>
          </p:cNvSpPr>
          <p:nvPr/>
        </p:nvSpPr>
        <p:spPr bwMode="auto">
          <a:xfrm rot="10639934">
            <a:off x="7161213" y="2587625"/>
            <a:ext cx="6096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AutoShape 130"/>
          <p:cNvSpPr>
            <a:spLocks noChangeArrowheads="1"/>
          </p:cNvSpPr>
          <p:nvPr/>
        </p:nvSpPr>
        <p:spPr bwMode="auto">
          <a:xfrm rot="3467258">
            <a:off x="7620000" y="1752600"/>
            <a:ext cx="5334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2" name="Oval 131"/>
          <p:cNvSpPr>
            <a:spLocks noChangeArrowheads="1"/>
          </p:cNvSpPr>
          <p:nvPr/>
        </p:nvSpPr>
        <p:spPr bwMode="auto">
          <a:xfrm rot="3242671">
            <a:off x="6248400" y="24384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23" name="AutoShape 132"/>
          <p:cNvSpPr>
            <a:spLocks noChangeArrowheads="1"/>
          </p:cNvSpPr>
          <p:nvPr/>
        </p:nvSpPr>
        <p:spPr bwMode="auto">
          <a:xfrm rot="-3157414">
            <a:off x="6719888" y="1782763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4" name="Oval 133"/>
          <p:cNvSpPr>
            <a:spLocks noChangeArrowheads="1"/>
          </p:cNvSpPr>
          <p:nvPr/>
        </p:nvSpPr>
        <p:spPr bwMode="auto">
          <a:xfrm rot="7504130">
            <a:off x="6515100" y="1866900"/>
            <a:ext cx="533400" cy="609600"/>
          </a:xfrm>
          <a:prstGeom prst="ellipse">
            <a:avLst/>
          </a:prstGeom>
          <a:solidFill>
            <a:srgbClr val="800080"/>
          </a:solidFill>
          <a:ln w="952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25" name="AutoShape 134"/>
          <p:cNvSpPr>
            <a:spLocks noChangeArrowheads="1"/>
          </p:cNvSpPr>
          <p:nvPr/>
        </p:nvSpPr>
        <p:spPr bwMode="auto">
          <a:xfrm rot="-5837783">
            <a:off x="6591300" y="2171700"/>
            <a:ext cx="533400" cy="1066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800080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6" name="AutoShape 135"/>
          <p:cNvSpPr>
            <a:spLocks noChangeArrowheads="1"/>
          </p:cNvSpPr>
          <p:nvPr/>
        </p:nvSpPr>
        <p:spPr bwMode="auto">
          <a:xfrm rot="5476083">
            <a:off x="7539831" y="2442369"/>
            <a:ext cx="77788" cy="3746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7" name="AutoShape 136"/>
          <p:cNvSpPr>
            <a:spLocks noChangeArrowheads="1"/>
          </p:cNvSpPr>
          <p:nvPr/>
        </p:nvSpPr>
        <p:spPr bwMode="auto">
          <a:xfrm rot="7157613">
            <a:off x="7501731" y="2556669"/>
            <a:ext cx="79375" cy="30003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AutoShape 137"/>
          <p:cNvSpPr>
            <a:spLocks noChangeArrowheads="1"/>
          </p:cNvSpPr>
          <p:nvPr/>
        </p:nvSpPr>
        <p:spPr bwMode="auto">
          <a:xfrm rot="-8235427">
            <a:off x="7239000" y="2590800"/>
            <a:ext cx="74613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9" name="AutoShape 138"/>
          <p:cNvSpPr>
            <a:spLocks noChangeArrowheads="1"/>
          </p:cNvSpPr>
          <p:nvPr/>
        </p:nvSpPr>
        <p:spPr bwMode="auto">
          <a:xfrm rot="-153065">
            <a:off x="7391400" y="2362200"/>
            <a:ext cx="76200" cy="304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0" name="Oval 140"/>
          <p:cNvSpPr>
            <a:spLocks noChangeArrowheads="1"/>
          </p:cNvSpPr>
          <p:nvPr/>
        </p:nvSpPr>
        <p:spPr bwMode="auto">
          <a:xfrm rot="10632315">
            <a:off x="6400800" y="18288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31" name="Oval 141"/>
          <p:cNvSpPr>
            <a:spLocks noChangeArrowheads="1"/>
          </p:cNvSpPr>
          <p:nvPr/>
        </p:nvSpPr>
        <p:spPr bwMode="auto">
          <a:xfrm rot="10632315">
            <a:off x="6096000" y="25908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32" name="Oval 143"/>
          <p:cNvSpPr>
            <a:spLocks noChangeArrowheads="1"/>
          </p:cNvSpPr>
          <p:nvPr/>
        </p:nvSpPr>
        <p:spPr bwMode="auto">
          <a:xfrm rot="10632315">
            <a:off x="8001000" y="1905000"/>
            <a:ext cx="533400" cy="457200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33" name="Oval 144"/>
          <p:cNvSpPr>
            <a:spLocks noChangeArrowheads="1"/>
          </p:cNvSpPr>
          <p:nvPr/>
        </p:nvSpPr>
        <p:spPr bwMode="auto">
          <a:xfrm>
            <a:off x="7239000" y="3505200"/>
            <a:ext cx="457200" cy="228600"/>
          </a:xfrm>
          <a:prstGeom prst="ellipse">
            <a:avLst/>
          </a:prstGeom>
          <a:solidFill>
            <a:schemeClr val="tx2"/>
          </a:solidFill>
          <a:ln w="9525">
            <a:solidFill>
              <a:srgbClr val="09090D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34" name="Text Box 145"/>
          <p:cNvSpPr txBox="1">
            <a:spLocks noChangeArrowheads="1"/>
          </p:cNvSpPr>
          <p:nvPr/>
        </p:nvSpPr>
        <p:spPr bwMode="auto">
          <a:xfrm>
            <a:off x="6537325" y="5756275"/>
            <a:ext cx="1249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2400" b="1">
                <a:solidFill>
                  <a:srgbClr val="09090D"/>
                </a:solidFill>
              </a:rPr>
              <a:t>     Этан</a:t>
            </a:r>
          </a:p>
        </p:txBody>
      </p:sp>
      <p:sp>
        <p:nvSpPr>
          <p:cNvPr id="25636" name="Text Box 153"/>
          <p:cNvSpPr txBox="1">
            <a:spLocks noChangeArrowheads="1"/>
          </p:cNvSpPr>
          <p:nvPr/>
        </p:nvSpPr>
        <p:spPr bwMode="auto">
          <a:xfrm>
            <a:off x="1111250" y="3495675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С      Н</a:t>
            </a:r>
          </a:p>
        </p:txBody>
      </p:sp>
      <p:sp>
        <p:nvSpPr>
          <p:cNvPr id="25637" name="Text Box 154"/>
          <p:cNvSpPr txBox="1">
            <a:spLocks noChangeArrowheads="1"/>
          </p:cNvSpPr>
          <p:nvPr/>
        </p:nvSpPr>
        <p:spPr bwMode="auto">
          <a:xfrm>
            <a:off x="609600" y="34813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Н</a:t>
            </a:r>
          </a:p>
        </p:txBody>
      </p:sp>
      <p:sp>
        <p:nvSpPr>
          <p:cNvPr id="25638" name="Text Box 155"/>
          <p:cNvSpPr txBox="1">
            <a:spLocks noChangeArrowheads="1"/>
          </p:cNvSpPr>
          <p:nvPr/>
        </p:nvSpPr>
        <p:spPr bwMode="auto">
          <a:xfrm>
            <a:off x="1066800" y="3976688"/>
            <a:ext cx="406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 Н</a:t>
            </a:r>
          </a:p>
        </p:txBody>
      </p:sp>
      <p:sp>
        <p:nvSpPr>
          <p:cNvPr id="25639" name="Text Box 156"/>
          <p:cNvSpPr txBox="1">
            <a:spLocks noChangeArrowheads="1"/>
          </p:cNvSpPr>
          <p:nvPr/>
        </p:nvSpPr>
        <p:spPr bwMode="auto">
          <a:xfrm>
            <a:off x="1095375" y="29860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Н</a:t>
            </a:r>
          </a:p>
        </p:txBody>
      </p:sp>
      <p:sp>
        <p:nvSpPr>
          <p:cNvPr id="25640" name="Line 157"/>
          <p:cNvSpPr>
            <a:spLocks noChangeShapeType="1"/>
          </p:cNvSpPr>
          <p:nvPr/>
        </p:nvSpPr>
        <p:spPr bwMode="auto">
          <a:xfrm>
            <a:off x="1263650" y="3328988"/>
            <a:ext cx="0" cy="22860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41" name="Line 158"/>
          <p:cNvSpPr>
            <a:spLocks noChangeShapeType="1"/>
          </p:cNvSpPr>
          <p:nvPr/>
        </p:nvSpPr>
        <p:spPr bwMode="auto">
          <a:xfrm>
            <a:off x="1263650" y="3786188"/>
            <a:ext cx="0" cy="22860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42" name="Line 159"/>
          <p:cNvSpPr>
            <a:spLocks noChangeShapeType="1"/>
          </p:cNvSpPr>
          <p:nvPr/>
        </p:nvSpPr>
        <p:spPr bwMode="auto">
          <a:xfrm>
            <a:off x="882650" y="3671888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43" name="Line 160"/>
          <p:cNvSpPr>
            <a:spLocks noChangeShapeType="1"/>
          </p:cNvSpPr>
          <p:nvPr/>
        </p:nvSpPr>
        <p:spPr bwMode="auto">
          <a:xfrm>
            <a:off x="1416050" y="3671888"/>
            <a:ext cx="2286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44" name="Text Box 161"/>
          <p:cNvSpPr txBox="1">
            <a:spLocks noChangeArrowheads="1"/>
          </p:cNvSpPr>
          <p:nvPr/>
        </p:nvSpPr>
        <p:spPr bwMode="auto">
          <a:xfrm>
            <a:off x="1933575" y="3495675"/>
            <a:ext cx="1354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+ НО    </a:t>
            </a:r>
            <a:r>
              <a:rPr kumimoji="1" lang="en-US" altLang="ru-RU" sz="1800">
                <a:solidFill>
                  <a:srgbClr val="09090D"/>
                </a:solidFill>
              </a:rPr>
              <a:t>NO</a:t>
            </a:r>
            <a:r>
              <a:rPr kumimoji="1" lang="en-US" altLang="ru-RU" sz="1000">
                <a:solidFill>
                  <a:srgbClr val="09090D"/>
                </a:solidFill>
              </a:rPr>
              <a:t>2 </a:t>
            </a:r>
            <a:endParaRPr kumimoji="1" lang="ru-RU" altLang="ru-RU" sz="1800">
              <a:solidFill>
                <a:srgbClr val="09090D"/>
              </a:solidFill>
            </a:endParaRPr>
          </a:p>
        </p:txBody>
      </p:sp>
      <p:sp>
        <p:nvSpPr>
          <p:cNvPr id="25645" name="Line 162"/>
          <p:cNvSpPr>
            <a:spLocks noChangeShapeType="1"/>
          </p:cNvSpPr>
          <p:nvPr/>
        </p:nvSpPr>
        <p:spPr bwMode="auto">
          <a:xfrm>
            <a:off x="2590800" y="3657600"/>
            <a:ext cx="1524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46" name="Rectangle 163"/>
          <p:cNvSpPr>
            <a:spLocks noChangeArrowheads="1"/>
          </p:cNvSpPr>
          <p:nvPr/>
        </p:nvSpPr>
        <p:spPr bwMode="auto">
          <a:xfrm>
            <a:off x="1600200" y="3405188"/>
            <a:ext cx="1066800" cy="533400"/>
          </a:xfrm>
          <a:prstGeom prst="rect">
            <a:avLst/>
          </a:prstGeom>
          <a:noFill/>
          <a:ln w="12700">
            <a:solidFill>
              <a:srgbClr val="09090D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47" name="Rectangle 186"/>
          <p:cNvSpPr>
            <a:spLocks noChangeArrowheads="1"/>
          </p:cNvSpPr>
          <p:nvPr/>
        </p:nvSpPr>
        <p:spPr bwMode="auto">
          <a:xfrm>
            <a:off x="3435350" y="3495675"/>
            <a:ext cx="56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СН</a:t>
            </a:r>
            <a:r>
              <a:rPr kumimoji="1" lang="ru-RU" altLang="ru-RU" sz="1000">
                <a:solidFill>
                  <a:srgbClr val="09090D"/>
                </a:solidFill>
              </a:rPr>
              <a:t>3</a:t>
            </a:r>
          </a:p>
        </p:txBody>
      </p:sp>
      <p:sp>
        <p:nvSpPr>
          <p:cNvPr id="25648" name="Rectangle 187"/>
          <p:cNvSpPr>
            <a:spLocks noChangeArrowheads="1"/>
          </p:cNvSpPr>
          <p:nvPr/>
        </p:nvSpPr>
        <p:spPr bwMode="auto">
          <a:xfrm>
            <a:off x="4076700" y="3481388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800">
                <a:solidFill>
                  <a:srgbClr val="09090D"/>
                </a:solidFill>
              </a:rPr>
              <a:t>NO</a:t>
            </a:r>
            <a:r>
              <a:rPr kumimoji="1" lang="en-US" altLang="ru-RU" sz="1000">
                <a:solidFill>
                  <a:srgbClr val="09090D"/>
                </a:solidFill>
              </a:rPr>
              <a:t>2</a:t>
            </a:r>
            <a:endParaRPr kumimoji="1" lang="ru-RU" altLang="ru-RU" sz="1000">
              <a:solidFill>
                <a:srgbClr val="09090D"/>
              </a:solidFill>
            </a:endParaRPr>
          </a:p>
        </p:txBody>
      </p:sp>
      <p:sp>
        <p:nvSpPr>
          <p:cNvPr id="25649" name="Line 188"/>
          <p:cNvSpPr>
            <a:spLocks noChangeShapeType="1"/>
          </p:cNvSpPr>
          <p:nvPr/>
        </p:nvSpPr>
        <p:spPr bwMode="auto">
          <a:xfrm>
            <a:off x="3968750" y="3671888"/>
            <a:ext cx="1524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50" name="Text Box 189"/>
          <p:cNvSpPr txBox="1">
            <a:spLocks noChangeArrowheads="1"/>
          </p:cNvSpPr>
          <p:nvPr/>
        </p:nvSpPr>
        <p:spPr bwMode="auto">
          <a:xfrm>
            <a:off x="4486275" y="3481388"/>
            <a:ext cx="1228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800">
                <a:solidFill>
                  <a:srgbClr val="09090D"/>
                </a:solidFill>
              </a:rPr>
              <a:t> + H</a:t>
            </a:r>
            <a:r>
              <a:rPr kumimoji="1" lang="en-US" altLang="ru-RU" sz="1000">
                <a:solidFill>
                  <a:srgbClr val="09090D"/>
                </a:solidFill>
              </a:rPr>
              <a:t>2</a:t>
            </a:r>
            <a:r>
              <a:rPr kumimoji="1" lang="en-US" altLang="ru-RU" sz="1800">
                <a:solidFill>
                  <a:srgbClr val="09090D"/>
                </a:solidFill>
              </a:rPr>
              <a:t>O + Q</a:t>
            </a:r>
            <a:endParaRPr kumimoji="1" lang="ru-RU" altLang="ru-RU" sz="1800">
              <a:solidFill>
                <a:srgbClr val="09090D"/>
              </a:solidFill>
            </a:endParaRPr>
          </a:p>
        </p:txBody>
      </p:sp>
      <p:sp>
        <p:nvSpPr>
          <p:cNvPr id="25652" name="Text Box 212"/>
          <p:cNvSpPr txBox="1">
            <a:spLocks noChangeArrowheads="1"/>
          </p:cNvSpPr>
          <p:nvPr/>
        </p:nvSpPr>
        <p:spPr bwMode="auto">
          <a:xfrm>
            <a:off x="1339850" y="5486400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 dirty="0">
                <a:solidFill>
                  <a:srgbClr val="09090D"/>
                </a:solidFill>
              </a:rPr>
              <a:t>С      Н</a:t>
            </a:r>
          </a:p>
        </p:txBody>
      </p:sp>
      <p:sp>
        <p:nvSpPr>
          <p:cNvPr id="25653" name="Text Box 213"/>
          <p:cNvSpPr txBox="1">
            <a:spLocks noChangeArrowheads="1"/>
          </p:cNvSpPr>
          <p:nvPr/>
        </p:nvSpPr>
        <p:spPr bwMode="auto">
          <a:xfrm>
            <a:off x="838200" y="54721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Н</a:t>
            </a:r>
          </a:p>
        </p:txBody>
      </p:sp>
      <p:sp>
        <p:nvSpPr>
          <p:cNvPr id="25654" name="Text Box 214"/>
          <p:cNvSpPr txBox="1">
            <a:spLocks noChangeArrowheads="1"/>
          </p:cNvSpPr>
          <p:nvPr/>
        </p:nvSpPr>
        <p:spPr bwMode="auto">
          <a:xfrm>
            <a:off x="1295400" y="5967413"/>
            <a:ext cx="406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 Н</a:t>
            </a:r>
          </a:p>
        </p:txBody>
      </p:sp>
      <p:sp>
        <p:nvSpPr>
          <p:cNvPr id="25655" name="Text Box 215"/>
          <p:cNvSpPr txBox="1">
            <a:spLocks noChangeArrowheads="1"/>
          </p:cNvSpPr>
          <p:nvPr/>
        </p:nvSpPr>
        <p:spPr bwMode="auto">
          <a:xfrm>
            <a:off x="1323975" y="49768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Н</a:t>
            </a:r>
          </a:p>
        </p:txBody>
      </p:sp>
      <p:sp>
        <p:nvSpPr>
          <p:cNvPr id="25656" name="Line 216"/>
          <p:cNvSpPr>
            <a:spLocks noChangeShapeType="1"/>
          </p:cNvSpPr>
          <p:nvPr/>
        </p:nvSpPr>
        <p:spPr bwMode="auto">
          <a:xfrm>
            <a:off x="1492250" y="5319713"/>
            <a:ext cx="0" cy="22860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57" name="Line 217"/>
          <p:cNvSpPr>
            <a:spLocks noChangeShapeType="1"/>
          </p:cNvSpPr>
          <p:nvPr/>
        </p:nvSpPr>
        <p:spPr bwMode="auto">
          <a:xfrm>
            <a:off x="1492250" y="5776913"/>
            <a:ext cx="0" cy="22860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58" name="Line 218"/>
          <p:cNvSpPr>
            <a:spLocks noChangeShapeType="1"/>
          </p:cNvSpPr>
          <p:nvPr/>
        </p:nvSpPr>
        <p:spPr bwMode="auto">
          <a:xfrm>
            <a:off x="1111250" y="5662613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59" name="Line 219"/>
          <p:cNvSpPr>
            <a:spLocks noChangeShapeType="1"/>
          </p:cNvSpPr>
          <p:nvPr/>
        </p:nvSpPr>
        <p:spPr bwMode="auto">
          <a:xfrm>
            <a:off x="1644650" y="5662613"/>
            <a:ext cx="2286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60" name="Text Box 220"/>
          <p:cNvSpPr txBox="1">
            <a:spLocks noChangeArrowheads="1"/>
          </p:cNvSpPr>
          <p:nvPr/>
        </p:nvSpPr>
        <p:spPr bwMode="auto">
          <a:xfrm>
            <a:off x="2162175" y="5486400"/>
            <a:ext cx="1481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+ НО    </a:t>
            </a:r>
            <a:r>
              <a:rPr kumimoji="1" lang="en-US" altLang="ru-RU" sz="1800">
                <a:solidFill>
                  <a:srgbClr val="09090D"/>
                </a:solidFill>
              </a:rPr>
              <a:t>SO</a:t>
            </a:r>
            <a:r>
              <a:rPr kumimoji="1" lang="en-US" altLang="ru-RU" sz="1000">
                <a:solidFill>
                  <a:srgbClr val="09090D"/>
                </a:solidFill>
              </a:rPr>
              <a:t>3</a:t>
            </a:r>
            <a:r>
              <a:rPr kumimoji="1" lang="en-US" altLang="ru-RU" sz="1800">
                <a:solidFill>
                  <a:srgbClr val="09090D"/>
                </a:solidFill>
              </a:rPr>
              <a:t>H</a:t>
            </a:r>
            <a:r>
              <a:rPr kumimoji="1" lang="en-US" altLang="ru-RU" sz="1000">
                <a:solidFill>
                  <a:srgbClr val="09090D"/>
                </a:solidFill>
              </a:rPr>
              <a:t> </a:t>
            </a:r>
            <a:endParaRPr kumimoji="1" lang="ru-RU" altLang="ru-RU" sz="1800">
              <a:solidFill>
                <a:srgbClr val="09090D"/>
              </a:solidFill>
            </a:endParaRPr>
          </a:p>
        </p:txBody>
      </p:sp>
      <p:sp>
        <p:nvSpPr>
          <p:cNvPr id="25661" name="Line 221"/>
          <p:cNvSpPr>
            <a:spLocks noChangeShapeType="1"/>
          </p:cNvSpPr>
          <p:nvPr/>
        </p:nvSpPr>
        <p:spPr bwMode="auto">
          <a:xfrm>
            <a:off x="2819400" y="5648325"/>
            <a:ext cx="1524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62" name="Rectangle 222"/>
          <p:cNvSpPr>
            <a:spLocks noChangeArrowheads="1"/>
          </p:cNvSpPr>
          <p:nvPr/>
        </p:nvSpPr>
        <p:spPr bwMode="auto">
          <a:xfrm>
            <a:off x="1828800" y="5395913"/>
            <a:ext cx="1066800" cy="533400"/>
          </a:xfrm>
          <a:prstGeom prst="rect">
            <a:avLst/>
          </a:prstGeom>
          <a:noFill/>
          <a:ln w="12700">
            <a:solidFill>
              <a:srgbClr val="09090D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kk-KZ" altLang="ru-RU"/>
          </a:p>
        </p:txBody>
      </p:sp>
      <p:sp>
        <p:nvSpPr>
          <p:cNvPr id="25663" name="Line 223"/>
          <p:cNvSpPr>
            <a:spLocks noChangeShapeType="1"/>
          </p:cNvSpPr>
          <p:nvPr/>
        </p:nvSpPr>
        <p:spPr bwMode="auto">
          <a:xfrm>
            <a:off x="3581400" y="5638800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64" name="Rectangle 224"/>
          <p:cNvSpPr>
            <a:spLocks noChangeArrowheads="1"/>
          </p:cNvSpPr>
          <p:nvPr/>
        </p:nvSpPr>
        <p:spPr bwMode="auto">
          <a:xfrm>
            <a:off x="3810000" y="5500688"/>
            <a:ext cx="565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ru-RU" altLang="ru-RU" sz="1800">
                <a:solidFill>
                  <a:srgbClr val="09090D"/>
                </a:solidFill>
              </a:rPr>
              <a:t>СН</a:t>
            </a:r>
            <a:r>
              <a:rPr kumimoji="1" lang="ru-RU" altLang="ru-RU" sz="1000">
                <a:solidFill>
                  <a:srgbClr val="09090D"/>
                </a:solidFill>
              </a:rPr>
              <a:t>3</a:t>
            </a:r>
          </a:p>
        </p:txBody>
      </p:sp>
      <p:sp>
        <p:nvSpPr>
          <p:cNvPr id="25665" name="Rectangle 225"/>
          <p:cNvSpPr>
            <a:spLocks noChangeArrowheads="1"/>
          </p:cNvSpPr>
          <p:nvPr/>
        </p:nvSpPr>
        <p:spPr bwMode="auto">
          <a:xfrm>
            <a:off x="4451350" y="5486400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800">
                <a:solidFill>
                  <a:srgbClr val="09090D"/>
                </a:solidFill>
              </a:rPr>
              <a:t>SO</a:t>
            </a:r>
            <a:r>
              <a:rPr kumimoji="1" lang="en-US" altLang="ru-RU" sz="1000">
                <a:solidFill>
                  <a:srgbClr val="09090D"/>
                </a:solidFill>
              </a:rPr>
              <a:t>3</a:t>
            </a:r>
            <a:r>
              <a:rPr kumimoji="1" lang="en-US" altLang="ru-RU" sz="1800">
                <a:solidFill>
                  <a:srgbClr val="09090D"/>
                </a:solidFill>
              </a:rPr>
              <a:t>H</a:t>
            </a:r>
            <a:endParaRPr kumimoji="1" lang="ru-RU" altLang="ru-RU" sz="1000">
              <a:solidFill>
                <a:srgbClr val="09090D"/>
              </a:solidFill>
            </a:endParaRPr>
          </a:p>
        </p:txBody>
      </p:sp>
      <p:sp>
        <p:nvSpPr>
          <p:cNvPr id="25666" name="Line 226"/>
          <p:cNvSpPr>
            <a:spLocks noChangeShapeType="1"/>
          </p:cNvSpPr>
          <p:nvPr/>
        </p:nvSpPr>
        <p:spPr bwMode="auto">
          <a:xfrm>
            <a:off x="4343400" y="5676900"/>
            <a:ext cx="1524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67" name="Text Box 227"/>
          <p:cNvSpPr txBox="1">
            <a:spLocks noChangeArrowheads="1"/>
          </p:cNvSpPr>
          <p:nvPr/>
        </p:nvSpPr>
        <p:spPr bwMode="auto">
          <a:xfrm>
            <a:off x="4860925" y="5486400"/>
            <a:ext cx="1343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800">
                <a:solidFill>
                  <a:srgbClr val="09090D"/>
                </a:solidFill>
              </a:rPr>
              <a:t>   + H</a:t>
            </a:r>
            <a:r>
              <a:rPr kumimoji="1" lang="en-US" altLang="ru-RU" sz="1000">
                <a:solidFill>
                  <a:srgbClr val="09090D"/>
                </a:solidFill>
              </a:rPr>
              <a:t>2</a:t>
            </a:r>
            <a:r>
              <a:rPr kumimoji="1" lang="en-US" altLang="ru-RU" sz="1800">
                <a:solidFill>
                  <a:srgbClr val="09090D"/>
                </a:solidFill>
              </a:rPr>
              <a:t>O + Q</a:t>
            </a:r>
            <a:endParaRPr kumimoji="1" lang="ru-RU" altLang="ru-RU" sz="1800">
              <a:solidFill>
                <a:srgbClr val="09090D"/>
              </a:solidFill>
            </a:endParaRPr>
          </a:p>
        </p:txBody>
      </p:sp>
      <p:sp>
        <p:nvSpPr>
          <p:cNvPr id="25668" name="Text Box 228"/>
          <p:cNvSpPr txBox="1">
            <a:spLocks noChangeArrowheads="1"/>
          </p:cNvSpPr>
          <p:nvPr/>
        </p:nvSpPr>
        <p:spPr bwMode="auto">
          <a:xfrm>
            <a:off x="3209925" y="3429000"/>
            <a:ext cx="219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000">
                <a:solidFill>
                  <a:srgbClr val="09090D"/>
                </a:solidFill>
              </a:rPr>
              <a:t>t</a:t>
            </a:r>
            <a:endParaRPr kumimoji="1" lang="ru-RU" altLang="ru-RU" sz="1000">
              <a:solidFill>
                <a:srgbClr val="09090D"/>
              </a:solidFill>
            </a:endParaRPr>
          </a:p>
        </p:txBody>
      </p:sp>
      <p:sp>
        <p:nvSpPr>
          <p:cNvPr id="25669" name="Line 229"/>
          <p:cNvSpPr>
            <a:spLocks noChangeShapeType="1"/>
          </p:cNvSpPr>
          <p:nvPr/>
        </p:nvSpPr>
        <p:spPr bwMode="auto">
          <a:xfrm>
            <a:off x="3200400" y="3657600"/>
            <a:ext cx="304800" cy="0"/>
          </a:xfrm>
          <a:prstGeom prst="line">
            <a:avLst/>
          </a:prstGeom>
          <a:noFill/>
          <a:ln w="12700">
            <a:solidFill>
              <a:srgbClr val="09090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5670" name="Text Box 230"/>
          <p:cNvSpPr txBox="1">
            <a:spLocks noChangeArrowheads="1"/>
          </p:cNvSpPr>
          <p:nvPr/>
        </p:nvSpPr>
        <p:spPr bwMode="auto">
          <a:xfrm>
            <a:off x="3565525" y="5300663"/>
            <a:ext cx="358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kumimoji="1" lang="en-US" altLang="ru-RU" sz="1000">
                <a:solidFill>
                  <a:srgbClr val="09090D"/>
                </a:solidFill>
              </a:rPr>
              <a:t>t</a:t>
            </a:r>
            <a:endParaRPr kumimoji="1" lang="ru-RU" altLang="ru-RU" sz="1000">
              <a:solidFill>
                <a:srgbClr val="09090D"/>
              </a:solidFill>
            </a:endParaRPr>
          </a:p>
        </p:txBody>
      </p:sp>
      <p:sp>
        <p:nvSpPr>
          <p:cNvPr id="25671" name="Rectangle 231"/>
          <p:cNvSpPr>
            <a:spLocks noGrp="1" noChangeArrowheads="1"/>
          </p:cNvSpPr>
          <p:nvPr>
            <p:ph type="title" idx="4294967295"/>
          </p:nvPr>
        </p:nvSpPr>
        <p:spPr>
          <a:xfrm>
            <a:off x="443706" y="225602"/>
            <a:ext cx="8015288" cy="1143000"/>
          </a:xfrm>
        </p:spPr>
        <p:txBody>
          <a:bodyPr/>
          <a:lstStyle/>
          <a:p>
            <a:pPr algn="ctr" eaLnBrk="1" hangingPunct="1"/>
            <a:r>
              <a:rPr lang="kk-KZ" altLang="ru-RU" sz="2800" smtClean="0"/>
              <a:t>Химиялық қасиеті</a:t>
            </a:r>
            <a:br>
              <a:rPr lang="kk-KZ" altLang="ru-RU" sz="2800" smtClean="0"/>
            </a:br>
            <a:r>
              <a:rPr lang="kk-KZ" altLang="ru-RU" sz="2800" smtClean="0"/>
              <a:t>1. Орын басу реакциялары</a:t>
            </a:r>
            <a:endParaRPr lang="ru-RU" altLang="ru-RU" sz="2800" smtClean="0">
              <a:solidFill>
                <a:srgbClr val="EFEC62"/>
              </a:solidFill>
            </a:endParaRPr>
          </a:p>
        </p:txBody>
      </p:sp>
      <p:sp>
        <p:nvSpPr>
          <p:cNvPr id="25672" name="Text Box 233"/>
          <p:cNvSpPr txBox="1">
            <a:spLocks noChangeArrowheads="1"/>
          </p:cNvSpPr>
          <p:nvPr/>
        </p:nvSpPr>
        <p:spPr bwMode="auto">
          <a:xfrm>
            <a:off x="381270" y="2591390"/>
            <a:ext cx="3603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chemeClr val="tx1"/>
                </a:solidFill>
              </a:rPr>
              <a:t>2) </a:t>
            </a:r>
            <a:r>
              <a:rPr lang="kk-KZ" altLang="ru-RU" sz="2400" dirty="0">
                <a:solidFill>
                  <a:schemeClr val="tx1"/>
                </a:solidFill>
              </a:rPr>
              <a:t>Нитрлеу  </a:t>
            </a:r>
            <a:r>
              <a:rPr lang="ru-RU" altLang="ru-RU" sz="2400" dirty="0">
                <a:solidFill>
                  <a:schemeClr val="tx1"/>
                </a:solidFill>
              </a:rPr>
              <a:t>(</a:t>
            </a:r>
            <a:r>
              <a:rPr lang="ru-RU" altLang="ru-RU" sz="2400" dirty="0">
                <a:solidFill>
                  <a:srgbClr val="FF3300"/>
                </a:solidFill>
              </a:rPr>
              <a:t>Коновалов)</a:t>
            </a:r>
            <a:r>
              <a:rPr lang="en-US" altLang="ru-RU" sz="2400" dirty="0">
                <a:solidFill>
                  <a:schemeClr val="tx1"/>
                </a:solidFill>
              </a:rPr>
              <a:t>: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  <p:sp>
        <p:nvSpPr>
          <p:cNvPr id="25673" name="Text Box 234"/>
          <p:cNvSpPr txBox="1">
            <a:spLocks noChangeArrowheads="1"/>
          </p:cNvSpPr>
          <p:nvPr/>
        </p:nvSpPr>
        <p:spPr bwMode="auto">
          <a:xfrm>
            <a:off x="505468" y="4437421"/>
            <a:ext cx="4392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chemeClr val="tx1"/>
                </a:solidFill>
              </a:rPr>
              <a:t>3) </a:t>
            </a:r>
            <a:r>
              <a:rPr lang="ru-RU" altLang="ru-RU" sz="2400" dirty="0" err="1">
                <a:solidFill>
                  <a:schemeClr val="tx1"/>
                </a:solidFill>
              </a:rPr>
              <a:t>сульфирлену</a:t>
            </a:r>
            <a:r>
              <a:rPr lang="en-US" altLang="ru-RU" sz="2400" dirty="0">
                <a:solidFill>
                  <a:schemeClr val="tx1"/>
                </a:solidFill>
              </a:rPr>
              <a:t>: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  <p:sp>
        <p:nvSpPr>
          <p:cNvPr id="25674" name="Text Box 235"/>
          <p:cNvSpPr txBox="1">
            <a:spLocks noChangeArrowheads="1"/>
          </p:cNvSpPr>
          <p:nvPr/>
        </p:nvSpPr>
        <p:spPr bwMode="auto">
          <a:xfrm>
            <a:off x="271463" y="1682033"/>
            <a:ext cx="4103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ru-RU" sz="2400" dirty="0">
                <a:solidFill>
                  <a:schemeClr val="tx1"/>
                </a:solidFill>
              </a:rPr>
              <a:t>1)</a:t>
            </a:r>
            <a:r>
              <a:rPr lang="ru-RU" altLang="ru-RU" sz="2400" dirty="0">
                <a:solidFill>
                  <a:schemeClr val="tx1"/>
                </a:solidFill>
              </a:rPr>
              <a:t> </a:t>
            </a:r>
            <a:r>
              <a:rPr lang="kk-KZ" altLang="ru-RU" sz="2400" dirty="0">
                <a:solidFill>
                  <a:schemeClr val="tx1"/>
                </a:solidFill>
              </a:rPr>
              <a:t>Галогендеу реакциясы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22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проекта на научной выставке">
  <a:themeElements>
    <a:clrScheme name="Презентация проекта на научной выставке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3046</TotalTime>
  <Words>580</Words>
  <Application>Microsoft Office PowerPoint</Application>
  <PresentationFormat>Экран (4:3)</PresentationFormat>
  <Paragraphs>165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Comic Sans MS</vt:lpstr>
      <vt:lpstr>Noto Sans Symbols</vt:lpstr>
      <vt:lpstr>Times New Roman</vt:lpstr>
      <vt:lpstr>Verdana</vt:lpstr>
      <vt:lpstr>Wingdings</vt:lpstr>
      <vt:lpstr>Презентация проекта на научной выставке</vt:lpstr>
      <vt:lpstr>Органикалық химия</vt:lpstr>
      <vt:lpstr>Алкандар. (қаныққан көмірсутектер.  Парафиндер..)</vt:lpstr>
      <vt:lpstr>Метанның гомологтық қатары</vt:lpstr>
      <vt:lpstr> Радикалдар – жұптаспаған электроны бар бөлшектер.</vt:lpstr>
      <vt:lpstr>Метанның құрылысы</vt:lpstr>
      <vt:lpstr>Физикалық қасиеттері</vt:lpstr>
      <vt:lpstr>Алынуы</vt:lpstr>
      <vt:lpstr>Химиялық қасиеттері</vt:lpstr>
      <vt:lpstr>Химиялық қасиеті 1. Орын басу реакциялары</vt:lpstr>
      <vt:lpstr>Презентация PowerPoint</vt:lpstr>
      <vt:lpstr>Презентация PowerPoint</vt:lpstr>
      <vt:lpstr> Алкандардың қолданылуы</vt:lpstr>
      <vt:lpstr>қолданылуы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органической химии</dc:title>
  <dc:creator>Мөлдір Дюсебаева</dc:creator>
  <cp:lastModifiedBy>Мөлдір Дюсебаева</cp:lastModifiedBy>
  <cp:revision>27</cp:revision>
  <dcterms:modified xsi:type="dcterms:W3CDTF">2020-11-01T03:43:03Z</dcterms:modified>
</cp:coreProperties>
</file>